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3"/>
  </p:notesMasterIdLst>
  <p:sldIdLst>
    <p:sldId id="256" r:id="rId2"/>
  </p:sldIdLst>
  <p:sldSz cx="27432000" cy="40233600"/>
  <p:notesSz cx="7004050" cy="9290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672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AAA"/>
    <a:srgbClr val="FFF4CE"/>
    <a:srgbClr val="F67A7C"/>
    <a:srgbClr val="F39797"/>
    <a:srgbClr val="FFFDEE"/>
    <a:srgbClr val="B4C8E7"/>
    <a:srgbClr val="86AEC7"/>
    <a:srgbClr val="B28458"/>
    <a:srgbClr val="FFF8E9"/>
    <a:srgbClr val="FA4D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2162" autoAdjust="0"/>
  </p:normalViewPr>
  <p:slideViewPr>
    <p:cSldViewPr snapToGrid="0">
      <p:cViewPr>
        <p:scale>
          <a:sx n="33" d="100"/>
          <a:sy n="33" d="100"/>
        </p:scale>
        <p:origin x="2316" y="-3630"/>
      </p:cViewPr>
      <p:guideLst>
        <p:guide orient="horz" pos="12672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Prompt 0: CLIP Scores Comparison</a:t>
            </a:r>
          </a:p>
        </c:rich>
      </c:tx>
      <c:layout>
        <c:manualLayout>
          <c:xMode val="edge"/>
          <c:yMode val="edge"/>
          <c:x val="0.21368372754477732"/>
          <c:y val="1.89490826000954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Sheet2!$G$2:$G$6</c:f>
              <c:strCache>
                <c:ptCount val="5"/>
                <c:pt idx="0">
                  <c:v>OneCAT</c:v>
                </c:pt>
                <c:pt idx="1">
                  <c:v>Naïve Textual Inversion</c:v>
                </c:pt>
                <c:pt idx="2">
                  <c:v>Free Custom</c:v>
                </c:pt>
                <c:pt idx="3">
                  <c:v>Custom Free</c:v>
                </c:pt>
                <c:pt idx="4">
                  <c:v>lambda eclipse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101600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FF0000"/>
                </a:solidFill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CF3-5A43-825F-C6B2767A095F}"/>
              </c:ext>
            </c:extLst>
          </c:dPt>
          <c:dLbls>
            <c:dLbl>
              <c:idx val="0"/>
              <c:layout>
                <c:manualLayout>
                  <c:x val="8.0485804712285437E-3"/>
                  <c:y val="2.7070118000136166E-3"/>
                </c:manualLayout>
              </c:layout>
              <c:tx>
                <c:rich>
                  <a:bodyPr/>
                  <a:lstStyle/>
                  <a:p>
                    <a:r>
                      <a:rPr lang="en-US" b="1" dirty="0">
                        <a:solidFill>
                          <a:schemeClr val="tx1"/>
                        </a:solidFill>
                      </a:rPr>
                      <a:t>OneCAT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9CF3-5A43-825F-C6B2767A095F}"/>
                </c:ext>
              </c:extLst>
            </c:dLbl>
            <c:dLbl>
              <c:idx val="1"/>
              <c:layout>
                <c:manualLayout>
                  <c:x val="-6.7739448488315993E-2"/>
                  <c:y val="-1.729335399188819E-3"/>
                </c:manualLayout>
              </c:layout>
              <c:tx>
                <c:rich>
                  <a:bodyPr/>
                  <a:lstStyle/>
                  <a:p>
                    <a:r>
                      <a:rPr lang="en-US" sz="2000" b="0" i="0" u="none" strike="noStrike" baseline="0" dirty="0">
                        <a:effectLst/>
                      </a:rPr>
                      <a:t>Textual Inversion</a:t>
                    </a:r>
                    <a:r>
                      <a:rPr lang="en-US" sz="2000" b="0" i="0" u="none" strike="noStrike" baseline="0" dirty="0"/>
                      <a:t> </a:t>
                    </a:r>
                    <a:endParaRPr lang="en-US" sz="20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006316541190781"/>
                      <c:h val="0.1074343873149843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9CF3-5A43-825F-C6B2767A095F}"/>
                </c:ext>
              </c:extLst>
            </c:dLbl>
            <c:dLbl>
              <c:idx val="2"/>
              <c:layout>
                <c:manualLayout>
                  <c:x val="-2.414574141368564E-2"/>
                  <c:y val="2.7070118000136418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Free</a:t>
                    </a:r>
                    <a:r>
                      <a:rPr lang="en-US" baseline="0" dirty="0"/>
                      <a:t> Custom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85181485983428"/>
                      <c:h val="0.2105473279448877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9CF3-5A43-825F-C6B2767A095F}"/>
                </c:ext>
              </c:extLst>
            </c:dLbl>
            <c:dLbl>
              <c:idx val="3"/>
              <c:layout>
                <c:manualLayout>
                  <c:x val="-1.8511671709176301E-2"/>
                  <c:y val="-2.7070118000136418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Custom </a:t>
                    </a:r>
                    <a:r>
                      <a:rPr lang="en-US" altLang="zh-TW" dirty="0"/>
                      <a:t> Diffusion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868299873630942"/>
                      <c:h val="0.2917576819452970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9CF3-5A43-825F-C6B2767A095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Lambda</a:t>
                    </a:r>
                    <a:r>
                      <a:rPr lang="en-US" baseline="0"/>
                      <a:t> Eclipse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9CF3-5A43-825F-C6B2767A09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Sheet2!$H$2:$H$6</c:f>
              <c:numCache>
                <c:formatCode>General</c:formatCode>
                <c:ptCount val="5"/>
                <c:pt idx="0">
                  <c:v>79.849999999999994</c:v>
                </c:pt>
                <c:pt idx="1">
                  <c:v>72.83</c:v>
                </c:pt>
                <c:pt idx="2">
                  <c:v>73.13</c:v>
                </c:pt>
                <c:pt idx="3">
                  <c:v>73.02</c:v>
                </c:pt>
                <c:pt idx="4">
                  <c:v>78.86</c:v>
                </c:pt>
              </c:numCache>
            </c:numRef>
          </c:xVal>
          <c:yVal>
            <c:numRef>
              <c:f>Sheet2!$I$2:$I$6</c:f>
              <c:numCache>
                <c:formatCode>General</c:formatCode>
                <c:ptCount val="5"/>
                <c:pt idx="0">
                  <c:v>30.98</c:v>
                </c:pt>
                <c:pt idx="1">
                  <c:v>27.38</c:v>
                </c:pt>
                <c:pt idx="2">
                  <c:v>26.39</c:v>
                </c:pt>
                <c:pt idx="3">
                  <c:v>28.07</c:v>
                </c:pt>
                <c:pt idx="4">
                  <c:v>28.81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CF3-5A43-825F-C6B2767A09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214608"/>
        <c:axId val="184216256"/>
      </c:scatterChart>
      <c:valAx>
        <c:axId val="184214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800">
                    <a:latin typeface="Arial" panose="020B0604020202020204" pitchFamily="34" charset="0"/>
                    <a:cs typeface="Arial" panose="020B0604020202020204" pitchFamily="34" charset="0"/>
                  </a:rPr>
                  <a:t>CLIP-I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TW"/>
          </a:p>
        </c:txPr>
        <c:crossAx val="184216256"/>
        <c:crosses val="autoZero"/>
        <c:crossBetween val="midCat"/>
      </c:valAx>
      <c:valAx>
        <c:axId val="18421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800">
                    <a:latin typeface="Arial" panose="020B0604020202020204" pitchFamily="34" charset="0"/>
                    <a:cs typeface="Arial" panose="020B0604020202020204" pitchFamily="34" charset="0"/>
                  </a:rPr>
                  <a:t>CLIP-T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TW"/>
          </a:p>
        </c:txPr>
        <c:crossAx val="184214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2000"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163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466A0-2E16-0C42-A758-2EF5FF717B66}" type="datetimeFigureOut">
              <a:rPr lang="en-TW" smtClean="0"/>
              <a:t>12/26/2024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3638" y="1162050"/>
            <a:ext cx="2136775" cy="31353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70400"/>
            <a:ext cx="5603875" cy="36591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4913"/>
            <a:ext cx="30353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163" y="8824913"/>
            <a:ext cx="30353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2F0D6-4B62-2F44-AF7D-073536D03152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719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F0D6-4B62-2F44-AF7D-073536D03152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897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structions">
            <a:extLst>
              <a:ext uri="{FF2B5EF4-FFF2-40B4-BE49-F238E27FC236}">
                <a16:creationId xmlns:a16="http://schemas.microsoft.com/office/drawing/2014/main" id="{E5318330-C649-4F15-986C-A121C6CEB719}"/>
              </a:ext>
            </a:extLst>
          </p:cNvPr>
          <p:cNvSpPr/>
          <p:nvPr userDrawn="1"/>
        </p:nvSpPr>
        <p:spPr>
          <a:xfrm>
            <a:off x="-8420101" y="0"/>
            <a:ext cx="8001000" cy="4023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1500"/>
              </a:spcAft>
            </a:pPr>
            <a:r>
              <a:rPr lang="en-US" sz="6600" u="sng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6600" u="sng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r>
              <a:rPr lang="en-US" sz="420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44” high by 30” wide. It can be used to print any poster with a 1:1 aspect ratio.</a:t>
            </a:r>
          </a:p>
          <a:p>
            <a:pPr lvl="0">
              <a:spcBef>
                <a:spcPts val="0"/>
              </a:spcBef>
              <a:spcAft>
                <a:spcPts val="1500"/>
              </a:spcAft>
            </a:pPr>
            <a:r>
              <a:rPr lang="en-US" sz="4200" b="1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Replace the QR Code with a link to your complete research paper. We prefer: https://www.qrstuff.com</a:t>
            </a:r>
            <a:br>
              <a:rPr lang="en-US" sz="4200" b="1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4200" b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(Genigraphics has no relationship)</a:t>
            </a:r>
          </a:p>
          <a:p>
            <a:pPr lvl="0">
              <a:spcBef>
                <a:spcPts val="0"/>
              </a:spcBef>
              <a:spcAft>
                <a:spcPts val="1500"/>
              </a:spcAft>
            </a:pPr>
            <a:r>
              <a:rPr lang="en-US" sz="4200" baseline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Always check the specific poster requirements with your conference organizer to confirm if this type of poster design is allowed.</a:t>
            </a: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r>
              <a:rPr lang="en-US" sz="6600" u="sng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6600" u="sng" baseline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6600" u="sng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1500"/>
              </a:spcAft>
            </a:pPr>
            <a:r>
              <a:rPr lang="en-US" sz="420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4200" b="1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420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4200" b="1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420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4200" baseline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420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2200"/>
              </a:spcAft>
            </a:pPr>
            <a:r>
              <a:rPr lang="en-US" sz="440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2200"/>
              </a:spcAft>
            </a:pPr>
            <a:r>
              <a:rPr lang="en-US" sz="440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sng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Margins: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All text, images, </a:t>
            </a:r>
            <a:r>
              <a:rPr kumimoji="0" lang="en-US" sz="4200" b="0" i="0" u="none" strike="noStrike" kern="1200" cap="none" spc="0" normalizeH="0" baseline="0" noProof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etc</a:t>
            </a:r>
            <a:r>
              <a:rPr kumimoji="0" lang="en-US" sz="4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should be 0.3” from the edge of the slide</a:t>
            </a: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 algn="ctr">
              <a:spcBef>
                <a:spcPts val="0"/>
              </a:spcBef>
              <a:spcAft>
                <a:spcPts val="1500"/>
              </a:spcAft>
            </a:pPr>
            <a:r>
              <a:rPr lang="en-US" sz="420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sp>
        <p:nvSpPr>
          <p:cNvPr id="12" name="Instructions">
            <a:extLst>
              <a:ext uri="{FF2B5EF4-FFF2-40B4-BE49-F238E27FC236}">
                <a16:creationId xmlns:a16="http://schemas.microsoft.com/office/drawing/2014/main" id="{660633A9-9D0A-4EC1-A67C-3F931D53E465}"/>
              </a:ext>
            </a:extLst>
          </p:cNvPr>
          <p:cNvSpPr/>
          <p:nvPr userDrawn="1"/>
        </p:nvSpPr>
        <p:spPr>
          <a:xfrm>
            <a:off x="27851101" y="0"/>
            <a:ext cx="8001000" cy="4023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228600" rIns="228600" bIns="228600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sng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Printing Your Poster: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Once your poster file is ready, visit </a:t>
            </a:r>
            <a:r>
              <a:rPr kumimoji="0" lang="en-US" sz="4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www.genigraphics.com</a:t>
            </a:r>
            <a:r>
              <a:rPr kumimoji="0" lang="en-US" sz="4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to order a high-quality, affordable poster print. Every order receives a free design review and we can deliver as fast as next business day within the US and Canada.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Genigraphics® has been producing output from PowerPoint® longer than anyone in the industry; dating back to when we helped Microsoft® design the PowerPoint® software.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US and Canada:  1-800-790-4001</a:t>
            </a:r>
            <a:br>
              <a:rPr kumimoji="0" lang="en-US" sz="4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4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Email: info@genigraphics.com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36868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sng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Tables, Graphs, and Charts:</a:t>
            </a:r>
          </a:p>
          <a:p>
            <a:pPr marL="0" marR="0" lvl="0" indent="0" algn="l" defTabSz="36868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For tables/graphs/charts, the image quality is better if you do not paste them as a picture.</a:t>
            </a:r>
            <a:endParaRPr lang="en-US" sz="420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6600" u="sng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r>
              <a:rPr lang="en-US" sz="6600" u="sng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Change</a:t>
            </a:r>
            <a:r>
              <a:rPr lang="en-US" sz="6600" u="sng" baseline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 Color Theme</a:t>
            </a:r>
            <a:r>
              <a:rPr lang="en-US" sz="6600" u="sng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  <a:endParaRPr sz="6600" u="sng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r>
              <a:rPr lang="en-US" sz="42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This template is designed to use the built-in color themes in</a:t>
            </a:r>
            <a:r>
              <a:rPr lang="en-US" sz="4200" baseline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 the newer versions of PowerPoint.</a:t>
            </a:r>
          </a:p>
          <a:p>
            <a:pPr lvl="0">
              <a:spcBef>
                <a:spcPts val="0"/>
              </a:spcBef>
              <a:spcAft>
                <a:spcPts val="1500"/>
              </a:spcAft>
            </a:pPr>
            <a:r>
              <a:rPr lang="en-US" sz="4200" baseline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To change the color theme, select the </a:t>
            </a:r>
            <a:r>
              <a:rPr lang="en-US" sz="4200" b="1" baseline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Design</a:t>
            </a:r>
            <a:r>
              <a:rPr lang="en-US" sz="4200" baseline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 tab, </a:t>
            </a:r>
            <a:r>
              <a:rPr lang="en-US" sz="4200" baseline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lselect</a:t>
            </a:r>
            <a:r>
              <a:rPr lang="en-US" sz="4200" baseline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 the drop down in the Variants section on the right, then select the </a:t>
            </a:r>
            <a:r>
              <a:rPr lang="en-US" sz="4200" b="1" baseline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Colors</a:t>
            </a:r>
            <a:r>
              <a:rPr lang="en-US" sz="4200" baseline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 drop-down list.</a:t>
            </a: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42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500"/>
              </a:spcAft>
            </a:pPr>
            <a:r>
              <a:rPr lang="en-US" sz="4200" baseline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The default color theme for this template is “Office”, so you can always return to that after trying some of the alternatives.</a:t>
            </a:r>
          </a:p>
          <a:p>
            <a:pPr lvl="0">
              <a:spcBef>
                <a:spcPts val="0"/>
              </a:spcBef>
              <a:spcAft>
                <a:spcPts val="1500"/>
              </a:spcAft>
            </a:pPr>
            <a:endParaRPr lang="en-US" sz="6600" baseline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42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3AB44-3922-4365-990D-8869710DF4CC}"/>
              </a:ext>
            </a:extLst>
          </p:cNvPr>
          <p:cNvSpPr/>
          <p:nvPr userDrawn="1"/>
        </p:nvSpPr>
        <p:spPr>
          <a:xfrm>
            <a:off x="26933236" y="0"/>
            <a:ext cx="498764" cy="40233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46" tIns="28573" rIns="57146" bIns="28573" rtlCol="0" anchor="ctr"/>
          <a:lstStyle/>
          <a:p>
            <a:pPr algn="ctr"/>
            <a:endParaRPr lang="en-US" sz="1227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BC974C-01E5-470A-A2DA-0A0BA9993869}"/>
              </a:ext>
            </a:extLst>
          </p:cNvPr>
          <p:cNvSpPr/>
          <p:nvPr userDrawn="1"/>
        </p:nvSpPr>
        <p:spPr>
          <a:xfrm>
            <a:off x="1" y="0"/>
            <a:ext cx="498764" cy="40233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46" tIns="28573" rIns="57146" bIns="28573" rtlCol="0" anchor="ctr"/>
          <a:lstStyle/>
          <a:p>
            <a:pPr algn="ctr"/>
            <a:endParaRPr lang="en-US" sz="122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BCEE17-A286-4C91-9A64-0F96FB8ACECE}"/>
              </a:ext>
            </a:extLst>
          </p:cNvPr>
          <p:cNvSpPr/>
          <p:nvPr userDrawn="1"/>
        </p:nvSpPr>
        <p:spPr>
          <a:xfrm>
            <a:off x="0" y="0"/>
            <a:ext cx="27432000" cy="502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46" tIns="28573" rIns="57146" bIns="28573" rtlCol="0" anchor="ctr"/>
          <a:lstStyle/>
          <a:p>
            <a:pPr algn="ctr"/>
            <a:endParaRPr lang="en-US" sz="122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472285-0E49-47AB-A51B-1E662F748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076" t="7037" r="4784" b="61111"/>
          <a:stretch/>
        </p:blipFill>
        <p:spPr>
          <a:xfrm>
            <a:off x="28207998" y="26670000"/>
            <a:ext cx="7287206" cy="6781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2F158D-6596-4A6B-856B-D17E06DFD68E}"/>
              </a:ext>
            </a:extLst>
          </p:cNvPr>
          <p:cNvSpPr/>
          <p:nvPr userDrawn="1"/>
        </p:nvSpPr>
        <p:spPr>
          <a:xfrm>
            <a:off x="0" y="36652200"/>
            <a:ext cx="27431999" cy="3657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814" tIns="41907" rIns="83814" bIns="41907"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471AF1-4F36-4026-B476-8F146E066B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9833" y="39928800"/>
            <a:ext cx="5297435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png"/><Relationship Id="rId21" Type="http://schemas.openxmlformats.org/officeDocument/2006/relationships/image" Target="../media/image20.jpeg"/><Relationship Id="rId34" Type="http://schemas.openxmlformats.org/officeDocument/2006/relationships/image" Target="../media/image33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png"/><Relationship Id="rId28" Type="http://schemas.openxmlformats.org/officeDocument/2006/relationships/image" Target="../media/image27.jpeg"/><Relationship Id="rId36" Type="http://schemas.openxmlformats.org/officeDocument/2006/relationships/image" Target="../media/image35.jpe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205">
            <a:extLst>
              <a:ext uri="{FF2B5EF4-FFF2-40B4-BE49-F238E27FC236}">
                <a16:creationId xmlns:a16="http://schemas.microsoft.com/office/drawing/2014/main" id="{E7046837-35B2-1840-8E3D-042290A5E8F9}"/>
              </a:ext>
            </a:extLst>
          </p:cNvPr>
          <p:cNvSpPr/>
          <p:nvPr/>
        </p:nvSpPr>
        <p:spPr>
          <a:xfrm>
            <a:off x="496228" y="3280900"/>
            <a:ext cx="26437660" cy="2111192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41FBAA-8750-5D48-B791-4051E9B30D34}"/>
              </a:ext>
            </a:extLst>
          </p:cNvPr>
          <p:cNvSpPr/>
          <p:nvPr/>
        </p:nvSpPr>
        <p:spPr>
          <a:xfrm>
            <a:off x="-187325" y="33045401"/>
            <a:ext cx="683553" cy="745907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8A5E55-52CD-4C4C-8ED0-06ADAB744372}"/>
              </a:ext>
            </a:extLst>
          </p:cNvPr>
          <p:cNvSpPr/>
          <p:nvPr/>
        </p:nvSpPr>
        <p:spPr>
          <a:xfrm>
            <a:off x="496228" y="36150191"/>
            <a:ext cx="26437660" cy="27842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57" name="Rectangle 1">
            <a:extLst>
              <a:ext uri="{FF2B5EF4-FFF2-40B4-BE49-F238E27FC236}">
                <a16:creationId xmlns:a16="http://schemas.microsoft.com/office/drawing/2014/main" id="{3C88E5A4-23C0-4A7C-AD9E-0C887587ADAE}"/>
              </a:ext>
            </a:extLst>
          </p:cNvPr>
          <p:cNvSpPr>
            <a:spLocks noChangeAspect="1"/>
          </p:cNvSpPr>
          <p:nvPr/>
        </p:nvSpPr>
        <p:spPr>
          <a:xfrm>
            <a:off x="557458" y="3381903"/>
            <a:ext cx="26520663" cy="17910112"/>
          </a:xfrm>
          <a:prstGeom prst="rect">
            <a:avLst/>
          </a:prstGeom>
          <a:solidFill>
            <a:srgbClr val="FFFDEE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endParaRPr lang="zh-TW" altLang="en-US" sz="5400" dirty="0"/>
          </a:p>
        </p:txBody>
      </p:sp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3873338" y="64613"/>
            <a:ext cx="20848320" cy="168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14292" tIns="285730" rIns="114292" bIns="285730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OneCAT – </a:t>
            </a:r>
            <a:r>
              <a:rPr lang="en-US" sz="7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oncept </a:t>
            </a:r>
            <a:r>
              <a:rPr lang="en-US" sz="7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ime</a:t>
            </a: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5292000" y="2068492"/>
            <a:ext cx="182880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4292" tIns="114292" rIns="114292" bIns="114292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Bo-Rui Chen</a:t>
            </a:r>
            <a:r>
              <a:rPr lang="en-US" sz="24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Chun-Huan Chou</a:t>
            </a:r>
            <a:r>
              <a:rPr lang="en-US" sz="24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Shao-Xiang Yuan</a:t>
            </a:r>
            <a:r>
              <a:rPr lang="en-US" sz="24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Ye-Shin Yang</a:t>
            </a:r>
            <a:r>
              <a:rPr lang="en-US" sz="24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 eaLnBrk="1" hangingPunct="1"/>
            <a:r>
              <a:rPr lang="en-US" altLang="zh-TW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(B10901028, B10901025, B11901055, B10508026) </a:t>
            </a:r>
          </a:p>
          <a:p>
            <a:pPr algn="ctr" eaLnBrk="1" hangingPunct="1"/>
            <a:r>
              <a:rPr lang="en-US" sz="24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Taiwan University</a:t>
            </a:r>
            <a:r>
              <a:rPr lang="zh-TW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Electrical Engineering</a:t>
            </a:r>
          </a:p>
          <a:p>
            <a:pPr algn="ctr" eaLnBrk="1" hangingPunct="1"/>
            <a:r>
              <a:rPr lang="en-US" altLang="zh-TW" sz="24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Taiwan University</a:t>
            </a:r>
            <a:r>
              <a:rPr lang="zh-TW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Biomedical Engineering</a:t>
            </a:r>
          </a:p>
          <a:p>
            <a:pPr algn="ctr" eaLnBrk="1" hangingPunct="1"/>
            <a:endParaRPr lang="en-US" altLang="zh-TW" sz="2400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4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/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 Box 192"/>
          <p:cNvSpPr txBox="1">
            <a:spLocks noChangeArrowheads="1"/>
          </p:cNvSpPr>
          <p:nvPr/>
        </p:nvSpPr>
        <p:spPr bwMode="auto">
          <a:xfrm>
            <a:off x="826705" y="21814044"/>
            <a:ext cx="7953721" cy="48013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82880" tIns="457200" rIns="182880" bIns="457200" anchor="t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sz="28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multi-concept personalization methods suffer from </a:t>
            </a:r>
            <a:r>
              <a:rPr lang="en-US" sz="28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blending similar concepts</a:t>
            </a:r>
            <a:r>
              <a:rPr lang="en-US" sz="28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such as cats and dogs, which results in mixed features or the omission of certain concepts. To address this issue, we propose One Concept-A-Time (One CAT),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method that separates the generation of each concept to avoid blending while maintaining the natural and harmonious appearance of the entire image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6" name="Text Box 194">
            <a:extLst>
              <a:ext uri="{FF2B5EF4-FFF2-40B4-BE49-F238E27FC236}">
                <a16:creationId xmlns:a16="http://schemas.microsoft.com/office/drawing/2014/main" id="{A1BC4DF9-50A5-442A-AA51-A95BAB064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178" y="27117126"/>
            <a:ext cx="7974778" cy="695575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82880" tIns="457200" rIns="182880" bIns="457200" anchor="t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2800" dirty="0">
                <a:latin typeface="Arial"/>
                <a:cs typeface="Arial"/>
              </a:rPr>
              <a:t>Our pipeline consists of three steps: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/>
                <a:cs typeface="Arial"/>
              </a:rPr>
              <a:t>Draft Generation</a:t>
            </a:r>
            <a:r>
              <a:rPr lang="en-US" sz="2800" dirty="0">
                <a:latin typeface="Arial"/>
                <a:cs typeface="Arial"/>
              </a:rPr>
              <a:t>: Similar to how humans sketch, we first create a "draft" using dummy tokens (e.g., "cat") to represent each concept.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/>
                <a:cs typeface="Arial"/>
              </a:rPr>
              <a:t>Mask Generation</a:t>
            </a:r>
            <a:r>
              <a:rPr lang="en-US" sz="2800" dirty="0">
                <a:latin typeface="Arial"/>
                <a:cs typeface="Arial"/>
              </a:rPr>
              <a:t>: Using a fast zero-shot object detection method, we generate binary masks to identify the regions of interest (bounding boxes of the dummy objects).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/>
                <a:cs typeface="Arial"/>
              </a:rPr>
              <a:t>Inpainting</a:t>
            </a:r>
            <a:r>
              <a:rPr lang="en-US" sz="2800" dirty="0">
                <a:latin typeface="Arial"/>
                <a:cs typeface="Arial"/>
              </a:rPr>
              <a:t>: With the masks, we perform inpainting to sequentially replace the dummy objects with the refined concepts generated via textual inversion.</a:t>
            </a:r>
          </a:p>
          <a:p>
            <a:pPr algn="just" eaLnBrk="1" hangingPunct="1"/>
            <a:endParaRPr lang="en-US" sz="2800" dirty="0">
              <a:latin typeface="Arial"/>
              <a:cs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FF7275B-6873-4E66-9C6E-89A3CEED74F7}"/>
              </a:ext>
            </a:extLst>
          </p:cNvPr>
          <p:cNvSpPr/>
          <p:nvPr/>
        </p:nvSpPr>
        <p:spPr>
          <a:xfrm>
            <a:off x="893250" y="26597936"/>
            <a:ext cx="7955280" cy="7035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46" tIns="28573" rIns="57146" bIns="28573" rtlCol="0" anchor="ctr"/>
          <a:lstStyle/>
          <a:p>
            <a:pPr algn="ctr"/>
            <a:r>
              <a:rPr lang="en-US" sz="4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821D43C-4A30-4759-81CD-09C40A53D5A6}"/>
              </a:ext>
            </a:extLst>
          </p:cNvPr>
          <p:cNvSpPr txBox="1"/>
          <p:nvPr/>
        </p:nvSpPr>
        <p:spPr>
          <a:xfrm>
            <a:off x="1582731" y="3526513"/>
            <a:ext cx="7270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(1) Textual Inversion Training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BE64FB4-3EE2-4761-B526-172D7E00821D}"/>
              </a:ext>
            </a:extLst>
          </p:cNvPr>
          <p:cNvCxnSpPr>
            <a:cxnSpLocks/>
          </p:cNvCxnSpPr>
          <p:nvPr/>
        </p:nvCxnSpPr>
        <p:spPr>
          <a:xfrm>
            <a:off x="10421513" y="7167318"/>
            <a:ext cx="695229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1ADBC9CD-3A67-4202-A18B-5230B7850498}"/>
              </a:ext>
            </a:extLst>
          </p:cNvPr>
          <p:cNvSpPr txBox="1"/>
          <p:nvPr/>
        </p:nvSpPr>
        <p:spPr>
          <a:xfrm>
            <a:off x="1582731" y="10134740"/>
            <a:ext cx="9448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(2) Custom Image Generation Pipeline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FC521FAC-43C4-4576-B1D6-6B2F5E6888A8}"/>
              </a:ext>
            </a:extLst>
          </p:cNvPr>
          <p:cNvSpPr txBox="1"/>
          <p:nvPr/>
        </p:nvSpPr>
        <p:spPr>
          <a:xfrm>
            <a:off x="1389223" y="10989124"/>
            <a:ext cx="1030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600" b="1" dirty="0">
                <a:solidFill>
                  <a:schemeClr val="accent2"/>
                </a:solidFill>
              </a:rPr>
              <a:t>Initial image generation with validation prompt</a:t>
            </a:r>
            <a:endParaRPr lang="zh-TW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3A329413-4735-48F8-9FD5-8DADFEE05A3E}"/>
              </a:ext>
            </a:extLst>
          </p:cNvPr>
          <p:cNvSpPr/>
          <p:nvPr/>
        </p:nvSpPr>
        <p:spPr>
          <a:xfrm>
            <a:off x="9066165" y="-7529162"/>
            <a:ext cx="2328737" cy="205644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/>
              </a:solidFill>
            </a:endParaRPr>
          </a:p>
        </p:txBody>
      </p: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A61AFEF8-4284-4A2E-B6E5-0270CEC60341}"/>
              </a:ext>
            </a:extLst>
          </p:cNvPr>
          <p:cNvCxnSpPr>
            <a:cxnSpLocks/>
          </p:cNvCxnSpPr>
          <p:nvPr/>
        </p:nvCxnSpPr>
        <p:spPr>
          <a:xfrm>
            <a:off x="15432496" y="14107563"/>
            <a:ext cx="120021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B220AAB-342A-C742-A86F-A97A45154696}"/>
              </a:ext>
            </a:extLst>
          </p:cNvPr>
          <p:cNvSpPr/>
          <p:nvPr/>
        </p:nvSpPr>
        <p:spPr>
          <a:xfrm>
            <a:off x="26933888" y="32992950"/>
            <a:ext cx="683553" cy="745907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06D919F-577E-1047-B5F8-933C51DEB0B9}"/>
              </a:ext>
            </a:extLst>
          </p:cNvPr>
          <p:cNvGrpSpPr/>
          <p:nvPr/>
        </p:nvGrpSpPr>
        <p:grpSpPr>
          <a:xfrm>
            <a:off x="11975540" y="5644751"/>
            <a:ext cx="3484877" cy="3069380"/>
            <a:chOff x="12014045" y="7856917"/>
            <a:chExt cx="3667593" cy="386583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C90C9EF-C4A3-D345-963A-A1C376D2DA7E}"/>
                </a:ext>
              </a:extLst>
            </p:cNvPr>
            <p:cNvGrpSpPr/>
            <p:nvPr/>
          </p:nvGrpSpPr>
          <p:grpSpPr>
            <a:xfrm>
              <a:off x="12014045" y="7856917"/>
              <a:ext cx="3667593" cy="3865833"/>
              <a:chOff x="12394072" y="7538389"/>
              <a:chExt cx="2615092" cy="3865833"/>
            </a:xfrm>
          </p:grpSpPr>
          <p:sp>
            <p:nvSpPr>
              <p:cNvPr id="96" name="梯形 78">
                <a:extLst>
                  <a:ext uri="{FF2B5EF4-FFF2-40B4-BE49-F238E27FC236}">
                    <a16:creationId xmlns:a16="http://schemas.microsoft.com/office/drawing/2014/main" id="{7EBECFF3-0559-5C4B-96B6-EFEF465131DE}"/>
                  </a:ext>
                </a:extLst>
              </p:cNvPr>
              <p:cNvSpPr/>
              <p:nvPr/>
            </p:nvSpPr>
            <p:spPr>
              <a:xfrm rot="5400000">
                <a:off x="11141776" y="8817904"/>
                <a:ext cx="3838614" cy="1334021"/>
              </a:xfrm>
              <a:prstGeom prst="trapezoid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梯形 79">
                <a:extLst>
                  <a:ext uri="{FF2B5EF4-FFF2-40B4-BE49-F238E27FC236}">
                    <a16:creationId xmlns:a16="http://schemas.microsoft.com/office/drawing/2014/main" id="{C832898C-2B92-3C41-AF3B-46A9410D08A4}"/>
                  </a:ext>
                </a:extLst>
              </p:cNvPr>
              <p:cNvSpPr/>
              <p:nvPr/>
            </p:nvSpPr>
            <p:spPr>
              <a:xfrm rot="16200000">
                <a:off x="12422845" y="8790684"/>
                <a:ext cx="3838614" cy="1334024"/>
              </a:xfrm>
              <a:prstGeom prst="trapezoid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5" name="文字方塊 80">
              <a:extLst>
                <a:ext uri="{FF2B5EF4-FFF2-40B4-BE49-F238E27FC236}">
                  <a16:creationId xmlns:a16="http://schemas.microsoft.com/office/drawing/2014/main" id="{33B33BB8-2269-3C49-895A-9C655F78EF48}"/>
                </a:ext>
              </a:extLst>
            </p:cNvPr>
            <p:cNvSpPr txBox="1"/>
            <p:nvPr/>
          </p:nvSpPr>
          <p:spPr>
            <a:xfrm>
              <a:off x="12254380" y="8693101"/>
              <a:ext cx="3141604" cy="12003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/>
                <a:t>Stable Diffusion</a:t>
              </a:r>
            </a:p>
            <a:p>
              <a:pPr algn="ctr"/>
              <a:r>
                <a:rPr lang="en-US" altLang="zh-TW" sz="3600" dirty="0"/>
                <a:t>XL</a:t>
              </a:r>
              <a:endParaRPr lang="zh-TW" altLang="en-US" sz="36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BF503B-B89B-D44B-82F0-B848A44F2123}"/>
              </a:ext>
            </a:extLst>
          </p:cNvPr>
          <p:cNvSpPr txBox="1"/>
          <p:nvPr/>
        </p:nvSpPr>
        <p:spPr>
          <a:xfrm>
            <a:off x="11906021" y="4787808"/>
            <a:ext cx="3553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b="1" dirty="0">
                <a:solidFill>
                  <a:schemeClr val="accent6">
                    <a:lumMod val="75000"/>
                  </a:schemeClr>
                </a:solidFill>
              </a:rPr>
              <a:t>Pretrained Model</a:t>
            </a:r>
          </a:p>
        </p:txBody>
      </p:sp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FFCF70A9-06DD-0443-B2A0-C21D0AF78E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000910"/>
              </p:ext>
            </p:extLst>
          </p:nvPr>
        </p:nvGraphicFramePr>
        <p:xfrm>
          <a:off x="9569189" y="22420022"/>
          <a:ext cx="7953720" cy="4896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D77328C4-8C18-5343-9189-5363DB7F57A3}"/>
              </a:ext>
            </a:extLst>
          </p:cNvPr>
          <p:cNvSpPr txBox="1"/>
          <p:nvPr/>
        </p:nvSpPr>
        <p:spPr>
          <a:xfrm>
            <a:off x="9857702" y="27496173"/>
            <a:ext cx="7578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200" b="1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TW" sz="2200" dirty="0">
                <a:latin typeface="Arial" panose="020B0604020202020204" pitchFamily="34" charset="0"/>
                <a:cs typeface="Arial" panose="020B0604020202020204" pitchFamily="34" charset="0"/>
              </a:rPr>
              <a:t> CLIP score comparison across different  methods</a:t>
            </a:r>
          </a:p>
        </p:txBody>
      </p:sp>
      <p:pic>
        <p:nvPicPr>
          <p:cNvPr id="181" name="Picture 180" descr="A cat and dog sitting on a sidewalk&#10;&#10;Description automatically generated">
            <a:extLst>
              <a:ext uri="{FF2B5EF4-FFF2-40B4-BE49-F238E27FC236}">
                <a16:creationId xmlns:a16="http://schemas.microsoft.com/office/drawing/2014/main" id="{A9ECC11B-77AF-AA43-ACE3-F9F9920480EF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9" t="33221" r="9582" b="1351"/>
          <a:stretch/>
        </p:blipFill>
        <p:spPr>
          <a:xfrm flipH="1">
            <a:off x="21754798" y="563417"/>
            <a:ext cx="2208151" cy="2290385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5827BC6E-4A22-EB41-9ABD-59F0D7D0C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8574" y="563789"/>
            <a:ext cx="2259992" cy="2259992"/>
          </a:xfrm>
          <a:prstGeom prst="rect">
            <a:avLst/>
          </a:prstGeom>
        </p:spPr>
      </p:pic>
      <p:cxnSp>
        <p:nvCxnSpPr>
          <p:cNvPr id="213" name="直線單箭頭接點 81">
            <a:extLst>
              <a:ext uri="{FF2B5EF4-FFF2-40B4-BE49-F238E27FC236}">
                <a16:creationId xmlns:a16="http://schemas.microsoft.com/office/drawing/2014/main" id="{F4938546-0834-7C4C-8564-482D3106153D}"/>
              </a:ext>
            </a:extLst>
          </p:cNvPr>
          <p:cNvCxnSpPr>
            <a:cxnSpLocks/>
          </p:cNvCxnSpPr>
          <p:nvPr/>
        </p:nvCxnSpPr>
        <p:spPr>
          <a:xfrm>
            <a:off x="16429504" y="7202962"/>
            <a:ext cx="695229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192">
            <a:extLst>
              <a:ext uri="{FF2B5EF4-FFF2-40B4-BE49-F238E27FC236}">
                <a16:creationId xmlns:a16="http://schemas.microsoft.com/office/drawing/2014/main" id="{9ED62D0A-8AE5-5E44-B4C2-84993DB6B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6488" y="34139267"/>
            <a:ext cx="7955280" cy="13542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82880" tIns="457200" rIns="182880" bIns="457200" anchor="t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2800" b="1" dirty="0">
                <a:latin typeface="Arial"/>
                <a:cs typeface="Arial"/>
              </a:rPr>
              <a:t>Advantages</a:t>
            </a:r>
          </a:p>
        </p:txBody>
      </p: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AD277559-B67F-7E43-A703-57B006373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067990"/>
              </p:ext>
            </p:extLst>
          </p:nvPr>
        </p:nvGraphicFramePr>
        <p:xfrm>
          <a:off x="9677775" y="35364695"/>
          <a:ext cx="6559788" cy="302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4367">
                  <a:extLst>
                    <a:ext uri="{9D8B030D-6E8A-4147-A177-3AD203B41FA5}">
                      <a16:colId xmlns:a16="http://schemas.microsoft.com/office/drawing/2014/main" val="1774798596"/>
                    </a:ext>
                  </a:extLst>
                </a:gridCol>
                <a:gridCol w="4165421">
                  <a:extLst>
                    <a:ext uri="{9D8B030D-6E8A-4147-A177-3AD203B41FA5}">
                      <a16:colId xmlns:a16="http://schemas.microsoft.com/office/drawing/2014/main" val="2769816115"/>
                    </a:ext>
                  </a:extLst>
                </a:gridCol>
              </a:tblGrid>
              <a:tr h="36290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Our Method 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 Effect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462707"/>
                  </a:ext>
                </a:extLst>
              </a:tr>
              <a:tr h="71788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Object detection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 Preventing merging</a:t>
                      </a:r>
                    </a:p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 between concepts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137179"/>
                  </a:ext>
                </a:extLst>
              </a:tr>
              <a:tr h="71788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Inpainting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 Concepts blend seamlessly</a:t>
                      </a:r>
                    </a:p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 with the scene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44887"/>
                  </a:ext>
                </a:extLst>
              </a:tr>
              <a:tr h="71788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Not model-specific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 Can use any diffusion model</a:t>
                      </a:r>
                    </a:p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 with its textual inversions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32912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B0FED24E-D49C-EA4B-AFB0-7F24CC241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060"/>
              </p:ext>
            </p:extLst>
          </p:nvPr>
        </p:nvGraphicFramePr>
        <p:xfrm>
          <a:off x="16696285" y="35134420"/>
          <a:ext cx="9447304" cy="3636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3757">
                  <a:extLst>
                    <a:ext uri="{9D8B030D-6E8A-4147-A177-3AD203B41FA5}">
                      <a16:colId xmlns:a16="http://schemas.microsoft.com/office/drawing/2014/main" val="1774798596"/>
                    </a:ext>
                  </a:extLst>
                </a:gridCol>
                <a:gridCol w="3314433">
                  <a:extLst>
                    <a:ext uri="{9D8B030D-6E8A-4147-A177-3AD203B41FA5}">
                      <a16:colId xmlns:a16="http://schemas.microsoft.com/office/drawing/2014/main" val="2769816115"/>
                    </a:ext>
                  </a:extLst>
                </a:gridCol>
                <a:gridCol w="3669114">
                  <a:extLst>
                    <a:ext uri="{9D8B030D-6E8A-4147-A177-3AD203B41FA5}">
                      <a16:colId xmlns:a16="http://schemas.microsoft.com/office/drawing/2014/main" val="3711202822"/>
                    </a:ext>
                  </a:extLst>
                </a:gridCol>
              </a:tblGrid>
              <a:tr h="3543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Cause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 Effect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Improvement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462707"/>
                  </a:ext>
                </a:extLst>
              </a:tr>
              <a:tr h="7010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Complex Commands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Concepts vanish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Find better dummy tokens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137179"/>
                  </a:ext>
                </a:extLst>
              </a:tr>
              <a:tr h="10476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Inpainting Failure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strike="noStrike" dirty="0">
                          <a:effectLst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strike="noStrike" dirty="0">
                          <a:effectLst/>
                        </a:rPr>
                        <a:t>Concepts vanish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Negative prompts and mask padding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44887"/>
                  </a:ext>
                </a:extLst>
              </a:tr>
              <a:tr h="10476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Multiple Inpainting steps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Slower inference 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Inpaint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simultaneously for disjoint masks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32912"/>
                  </a:ext>
                </a:extLst>
              </a:tr>
            </a:tbl>
          </a:graphicData>
        </a:graphic>
      </p:graphicFrame>
      <p:sp>
        <p:nvSpPr>
          <p:cNvPr id="244" name="Text Box 192">
            <a:extLst>
              <a:ext uri="{FF2B5EF4-FFF2-40B4-BE49-F238E27FC236}">
                <a16:creationId xmlns:a16="http://schemas.microsoft.com/office/drawing/2014/main" id="{785BEDB0-2D69-5047-AC90-63BD17728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2712" y="34186423"/>
            <a:ext cx="6207519" cy="13542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82880" tIns="457200" rIns="182880" bIns="457200" anchor="t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2800" b="1" dirty="0">
                <a:latin typeface="Arial"/>
                <a:cs typeface="Arial"/>
              </a:rPr>
              <a:t>Limitations</a:t>
            </a:r>
          </a:p>
        </p:txBody>
      </p:sp>
      <p:pic>
        <p:nvPicPr>
          <p:cNvPr id="245" name="Picture 244">
            <a:extLst>
              <a:ext uri="{FF2B5EF4-FFF2-40B4-BE49-F238E27FC236}">
                <a16:creationId xmlns:a16="http://schemas.microsoft.com/office/drawing/2014/main" id="{738B9E2B-09B6-674A-A15B-2ED1DDF2F78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2690496" y="26949690"/>
            <a:ext cx="1952488" cy="1999931"/>
          </a:xfrm>
          <a:prstGeom prst="rect">
            <a:avLst/>
          </a:prstGeom>
        </p:spPr>
      </p:pic>
      <p:pic>
        <p:nvPicPr>
          <p:cNvPr id="247" name="Picture 246" descr="Two cats sitting on a blanket&#10;&#10;Description automatically generated">
            <a:extLst>
              <a:ext uri="{FF2B5EF4-FFF2-40B4-BE49-F238E27FC236}">
                <a16:creationId xmlns:a16="http://schemas.microsoft.com/office/drawing/2014/main" id="{9388CF16-9F20-9E4C-AFDC-2735F7D10D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566" y="22998310"/>
            <a:ext cx="1988872" cy="204167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9CAF61BB-FE43-4B4F-9D45-0F848232C1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96146" y="26982683"/>
            <a:ext cx="1943461" cy="1968673"/>
          </a:xfrm>
          <a:prstGeom prst="rect">
            <a:avLst/>
          </a:prstGeom>
        </p:spPr>
      </p:pic>
      <p:sp>
        <p:nvSpPr>
          <p:cNvPr id="256" name="Rectangle 255">
            <a:extLst>
              <a:ext uri="{FF2B5EF4-FFF2-40B4-BE49-F238E27FC236}">
                <a16:creationId xmlns:a16="http://schemas.microsoft.com/office/drawing/2014/main" id="{39CEC57E-D58A-504A-91D0-F47159875E14}"/>
              </a:ext>
            </a:extLst>
          </p:cNvPr>
          <p:cNvSpPr/>
          <p:nvPr/>
        </p:nvSpPr>
        <p:spPr>
          <a:xfrm>
            <a:off x="926018" y="21369257"/>
            <a:ext cx="7955280" cy="7035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46" tIns="28573" rIns="57146" bIns="28573" rtlCol="0" anchor="ctr"/>
          <a:lstStyle/>
          <a:p>
            <a:pPr algn="ctr"/>
            <a:r>
              <a:rPr lang="en-US" sz="4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9B344073-AE1D-FD4F-96D6-EED7BFF30729}"/>
              </a:ext>
            </a:extLst>
          </p:cNvPr>
          <p:cNvSpPr/>
          <p:nvPr/>
        </p:nvSpPr>
        <p:spPr>
          <a:xfrm>
            <a:off x="9738360" y="33770912"/>
            <a:ext cx="16560128" cy="58523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46" tIns="28573" rIns="57146" bIns="28573" rtlCol="0" anchor="ctr"/>
          <a:lstStyle/>
          <a:p>
            <a:pPr algn="ctr"/>
            <a:r>
              <a:rPr lang="en-US" sz="4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Discussions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D86482B8-0EC3-294E-B85F-E272B5F40ED6}"/>
              </a:ext>
            </a:extLst>
          </p:cNvPr>
          <p:cNvSpPr/>
          <p:nvPr/>
        </p:nvSpPr>
        <p:spPr>
          <a:xfrm>
            <a:off x="9562104" y="21368320"/>
            <a:ext cx="7955280" cy="7035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46" tIns="28573" rIns="57146" bIns="28573" rtlCol="0" anchor="ctr"/>
          <a:lstStyle/>
          <a:p>
            <a:pPr algn="ctr"/>
            <a:r>
              <a:rPr lang="en-US" sz="4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49BD269-27A4-2D40-B082-8B7231AC86B4}"/>
              </a:ext>
            </a:extLst>
          </p:cNvPr>
          <p:cNvSpPr/>
          <p:nvPr/>
        </p:nvSpPr>
        <p:spPr>
          <a:xfrm>
            <a:off x="18513166" y="21365884"/>
            <a:ext cx="7955280" cy="7035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46" tIns="28573" rIns="57146" bIns="28573" rtlCol="0" anchor="ctr"/>
          <a:lstStyle/>
          <a:p>
            <a:pPr algn="ctr"/>
            <a:r>
              <a:rPr lang="en-US" sz="4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Ablation Studies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9EA7B9F-4999-9B42-85AF-0A86A46BDE96}"/>
              </a:ext>
            </a:extLst>
          </p:cNvPr>
          <p:cNvSpPr txBox="1"/>
          <p:nvPr/>
        </p:nvSpPr>
        <p:spPr>
          <a:xfrm>
            <a:off x="18457811" y="26200496"/>
            <a:ext cx="7955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segmentation instead of detection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428A9A8A-FB2C-0347-AF01-B3E245B2F688}"/>
              </a:ext>
            </a:extLst>
          </p:cNvPr>
          <p:cNvSpPr txBox="1"/>
          <p:nvPr/>
        </p:nvSpPr>
        <p:spPr>
          <a:xfrm>
            <a:off x="18578810" y="30109593"/>
            <a:ext cx="7891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Adjusting Inpainting Hyperparameters.</a:t>
            </a:r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028EB83-624E-4E41-8DBB-1DB688DB48C1}"/>
              </a:ext>
            </a:extLst>
          </p:cNvPr>
          <p:cNvGrpSpPr/>
          <p:nvPr/>
        </p:nvGrpSpPr>
        <p:grpSpPr>
          <a:xfrm>
            <a:off x="9654927" y="28112288"/>
            <a:ext cx="7955280" cy="5434936"/>
            <a:chOff x="9738360" y="26548130"/>
            <a:chExt cx="7955280" cy="5434936"/>
          </a:xfrm>
        </p:grpSpPr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90AFEAC-16CD-0249-8720-3153B822A352}"/>
                </a:ext>
              </a:extLst>
            </p:cNvPr>
            <p:cNvSpPr txBox="1"/>
            <p:nvPr/>
          </p:nvSpPr>
          <p:spPr>
            <a:xfrm>
              <a:off x="10609649" y="28936783"/>
              <a:ext cx="64834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sz="2200" dirty="0">
                  <a:latin typeface="Arial" panose="020B0604020202020204" pitchFamily="34" charset="0"/>
                  <a:cs typeface="Arial" panose="020B0604020202020204" pitchFamily="34" charset="0"/>
                </a:rPr>
                <a:t>A “&lt;cat2&gt;” on the right and a “&lt;dog6&gt; on the left.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9A1486FF-C738-384B-92CF-C0406B5B5969}"/>
                </a:ext>
              </a:extLst>
            </p:cNvPr>
            <p:cNvSpPr txBox="1"/>
            <p:nvPr/>
          </p:nvSpPr>
          <p:spPr>
            <a:xfrm>
              <a:off x="9866516" y="26904476"/>
              <a:ext cx="1233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OneCAT</a:t>
              </a:r>
              <a:endParaRPr lang="en-TW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17E45ED6-1BE4-EF49-8A65-3C8B199DA510}"/>
                </a:ext>
              </a:extLst>
            </p:cNvPr>
            <p:cNvSpPr txBox="1"/>
            <p:nvPr/>
          </p:nvSpPr>
          <p:spPr>
            <a:xfrm>
              <a:off x="11635518" y="31008828"/>
              <a:ext cx="45443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sz="2200" dirty="0">
                  <a:latin typeface="Arial" panose="020B0604020202020204" pitchFamily="34" charset="0"/>
                  <a:cs typeface="Arial" panose="020B0604020202020204" pitchFamily="34" charset="0"/>
                </a:rPr>
                <a:t>A “&lt;flower_1&gt;” in a “&lt;vase&gt;”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9DCB15D1-AAC9-594E-B9A2-D476B4B81999}"/>
                </a:ext>
              </a:extLst>
            </p:cNvPr>
            <p:cNvSpPr txBox="1"/>
            <p:nvPr/>
          </p:nvSpPr>
          <p:spPr>
            <a:xfrm>
              <a:off x="12919645" y="26562398"/>
              <a:ext cx="15811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Eclipse</a:t>
              </a:r>
              <a:endParaRPr lang="en-TW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3AD1A1A-42CB-9C4F-AC23-33A75463BD28}"/>
                </a:ext>
              </a:extLst>
            </p:cNvPr>
            <p:cNvSpPr txBox="1"/>
            <p:nvPr/>
          </p:nvSpPr>
          <p:spPr>
            <a:xfrm>
              <a:off x="14543838" y="26548130"/>
              <a:ext cx="15811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Custom Diffusion</a:t>
              </a:r>
              <a:endParaRPr lang="en-TW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BF38AD04-D935-3441-B3AC-A99FBE758490}"/>
                </a:ext>
              </a:extLst>
            </p:cNvPr>
            <p:cNvSpPr txBox="1"/>
            <p:nvPr/>
          </p:nvSpPr>
          <p:spPr>
            <a:xfrm>
              <a:off x="11287401" y="26586590"/>
              <a:ext cx="15811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Textual Inversion</a:t>
              </a:r>
              <a:endParaRPr lang="en-TW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DC9F0830-CEC0-6347-AF07-48B2503DB425}"/>
                </a:ext>
              </a:extLst>
            </p:cNvPr>
            <p:cNvSpPr txBox="1"/>
            <p:nvPr/>
          </p:nvSpPr>
          <p:spPr>
            <a:xfrm>
              <a:off x="16441266" y="26562398"/>
              <a:ext cx="111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Free Custom</a:t>
              </a:r>
              <a:endParaRPr lang="en-TW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2" name="Picture 311" descr="Two cats sitting on a blanket&#10;&#10;Description automatically generated">
              <a:extLst>
                <a:ext uri="{FF2B5EF4-FFF2-40B4-BE49-F238E27FC236}">
                  <a16:creationId xmlns:a16="http://schemas.microsoft.com/office/drawing/2014/main" id="{6C0300EA-1B1E-8047-9DA8-9B55677D6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7180" y="27400247"/>
              <a:ext cx="1440000" cy="1440000"/>
            </a:xfrm>
            <a:prstGeom prst="rect">
              <a:avLst/>
            </a:prstGeom>
          </p:spPr>
        </p:pic>
        <p:pic>
          <p:nvPicPr>
            <p:cNvPr id="314" name="Picture 313" descr="Two dogs sitting on a wood floor&#10;&#10;Description automatically generated">
              <a:extLst>
                <a:ext uri="{FF2B5EF4-FFF2-40B4-BE49-F238E27FC236}">
                  <a16:creationId xmlns:a16="http://schemas.microsoft.com/office/drawing/2014/main" id="{2F430CE2-AB2C-6040-AE81-91A2DDAC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6000" y="27400247"/>
              <a:ext cx="1440000" cy="1440000"/>
            </a:xfrm>
            <a:prstGeom prst="rect">
              <a:avLst/>
            </a:prstGeom>
          </p:spPr>
        </p:pic>
        <p:pic>
          <p:nvPicPr>
            <p:cNvPr id="316" name="Picture 315" descr="Two cats with red bows&#10;&#10;Description automatically generated">
              <a:extLst>
                <a:ext uri="{FF2B5EF4-FFF2-40B4-BE49-F238E27FC236}">
                  <a16:creationId xmlns:a16="http://schemas.microsoft.com/office/drawing/2014/main" id="{4F560CC4-14EB-3D44-BD1D-701447D6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4820" y="27400247"/>
              <a:ext cx="1440000" cy="1440000"/>
            </a:xfrm>
            <a:prstGeom prst="rect">
              <a:avLst/>
            </a:prstGeom>
          </p:spPr>
        </p:pic>
        <p:pic>
          <p:nvPicPr>
            <p:cNvPr id="318" name="Picture 317">
              <a:extLst>
                <a:ext uri="{FF2B5EF4-FFF2-40B4-BE49-F238E27FC236}">
                  <a16:creationId xmlns:a16="http://schemas.microsoft.com/office/drawing/2014/main" id="{2DCCD2D8-CF67-7441-A09F-0A182293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3640" y="27400247"/>
              <a:ext cx="1440000" cy="1440000"/>
            </a:xfrm>
            <a:prstGeom prst="rect">
              <a:avLst/>
            </a:prstGeom>
          </p:spPr>
        </p:pic>
        <p:pic>
          <p:nvPicPr>
            <p:cNvPr id="320" name="Picture 319" descr="A dog and cat looking at the camera&#10;&#10;Description automatically generated">
              <a:extLst>
                <a:ext uri="{FF2B5EF4-FFF2-40B4-BE49-F238E27FC236}">
                  <a16:creationId xmlns:a16="http://schemas.microsoft.com/office/drawing/2014/main" id="{AC605615-4924-2C4A-8FB3-68680737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8360" y="27400247"/>
              <a:ext cx="1440000" cy="1440000"/>
            </a:xfrm>
            <a:prstGeom prst="rect">
              <a:avLst/>
            </a:prstGeom>
          </p:spPr>
        </p:pic>
        <p:pic>
          <p:nvPicPr>
            <p:cNvPr id="322" name="Picture 321" descr="A white flowers in a red vase&#10;&#10;Description automatically generated">
              <a:extLst>
                <a:ext uri="{FF2B5EF4-FFF2-40B4-BE49-F238E27FC236}">
                  <a16:creationId xmlns:a16="http://schemas.microsoft.com/office/drawing/2014/main" id="{A7A70AF0-37C4-524F-8533-98E4B4864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8360" y="29430139"/>
              <a:ext cx="1440000" cy="1440000"/>
            </a:xfrm>
            <a:prstGeom prst="rect">
              <a:avLst/>
            </a:prstGeom>
          </p:spPr>
        </p:pic>
        <p:pic>
          <p:nvPicPr>
            <p:cNvPr id="326" name="Picture 325" descr="A yellow flower on a branch&#10;&#10;Description automatically generated">
              <a:extLst>
                <a:ext uri="{FF2B5EF4-FFF2-40B4-BE49-F238E27FC236}">
                  <a16:creationId xmlns:a16="http://schemas.microsoft.com/office/drawing/2014/main" id="{0EA4B32F-7B5E-5D49-8204-9013F676A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7180" y="29430139"/>
              <a:ext cx="1440000" cy="1440000"/>
            </a:xfrm>
            <a:prstGeom prst="rect">
              <a:avLst/>
            </a:prstGeom>
          </p:spPr>
        </p:pic>
        <p:pic>
          <p:nvPicPr>
            <p:cNvPr id="328" name="Picture 327" descr="A red vase with flowers in it&#10;&#10;Description automatically generated">
              <a:extLst>
                <a:ext uri="{FF2B5EF4-FFF2-40B4-BE49-F238E27FC236}">
                  <a16:creationId xmlns:a16="http://schemas.microsoft.com/office/drawing/2014/main" id="{B7F325EC-164F-F94C-9F13-018791CDF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6000" y="29430139"/>
              <a:ext cx="1440000" cy="1440000"/>
            </a:xfrm>
            <a:prstGeom prst="rect">
              <a:avLst/>
            </a:prstGeom>
          </p:spPr>
        </p:pic>
        <p:pic>
          <p:nvPicPr>
            <p:cNvPr id="330" name="Picture 329" descr="A flower in a vase&#10;&#10;Description automatically generated">
              <a:extLst>
                <a:ext uri="{FF2B5EF4-FFF2-40B4-BE49-F238E27FC236}">
                  <a16:creationId xmlns:a16="http://schemas.microsoft.com/office/drawing/2014/main" id="{AB91739B-FFDF-2B4B-82C1-28290336B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4820" y="29430139"/>
              <a:ext cx="1440000" cy="1440000"/>
            </a:xfrm>
            <a:prstGeom prst="rect">
              <a:avLst/>
            </a:prstGeom>
          </p:spPr>
        </p:pic>
        <p:pic>
          <p:nvPicPr>
            <p:cNvPr id="332" name="Picture 331" descr="A white flowers in a red vase&#10;&#10;Description automatically generated">
              <a:extLst>
                <a:ext uri="{FF2B5EF4-FFF2-40B4-BE49-F238E27FC236}">
                  <a16:creationId xmlns:a16="http://schemas.microsoft.com/office/drawing/2014/main" id="{A675463B-C432-CC49-8F60-B275A2579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3640" y="29430139"/>
              <a:ext cx="1440000" cy="1440000"/>
            </a:xfrm>
            <a:prstGeom prst="rect">
              <a:avLst/>
            </a:prstGeom>
          </p:spPr>
        </p:pic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3BDEAFE5-5705-DE42-9FD1-C3C58E6C7BAC}"/>
                </a:ext>
              </a:extLst>
            </p:cNvPr>
            <p:cNvSpPr txBox="1"/>
            <p:nvPr/>
          </p:nvSpPr>
          <p:spPr>
            <a:xfrm>
              <a:off x="10058121" y="31552179"/>
              <a:ext cx="75782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altLang="zh-TW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Figure</a:t>
              </a:r>
              <a:r>
                <a:rPr lang="en-US" altLang="zh-TW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3.</a:t>
              </a:r>
              <a:r>
                <a:rPr lang="en-TW" altLang="zh-TW" sz="2200" dirty="0">
                  <a:latin typeface="Arial" panose="020B0604020202020204" pitchFamily="34" charset="0"/>
                  <a:cs typeface="Arial" panose="020B0604020202020204" pitchFamily="34" charset="0"/>
                </a:rPr>
                <a:t> Comparison between each methods</a:t>
              </a:r>
            </a:p>
          </p:txBody>
        </p:sp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43CDA63F-E7D6-1B49-96A7-00BA398F28D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78877" y="33424909"/>
            <a:ext cx="3296217" cy="3296217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50111EA4-B2EB-024C-A0E9-2F650452447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9904" y="33391211"/>
            <a:ext cx="3296217" cy="3296217"/>
          </a:xfrm>
          <a:prstGeom prst="rect">
            <a:avLst/>
          </a:prstGeom>
        </p:spPr>
      </p:pic>
      <p:sp>
        <p:nvSpPr>
          <p:cNvPr id="351" name="TextBox 350">
            <a:extLst>
              <a:ext uri="{FF2B5EF4-FFF2-40B4-BE49-F238E27FC236}">
                <a16:creationId xmlns:a16="http://schemas.microsoft.com/office/drawing/2014/main" id="{FFA71DF3-18DB-8548-947D-0DE02755769D}"/>
              </a:ext>
            </a:extLst>
          </p:cNvPr>
          <p:cNvSpPr txBox="1"/>
          <p:nvPr/>
        </p:nvSpPr>
        <p:spPr>
          <a:xfrm>
            <a:off x="-130514" y="37786307"/>
            <a:ext cx="9848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200" b="1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TW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/>
              <a:t>We can also generate four distinct concepts in the image.</a:t>
            </a:r>
            <a:endParaRPr lang="en-TW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6306E56-5617-D04D-B7B2-29AF91E0736D}"/>
              </a:ext>
            </a:extLst>
          </p:cNvPr>
          <p:cNvSpPr txBox="1"/>
          <p:nvPr/>
        </p:nvSpPr>
        <p:spPr>
          <a:xfrm>
            <a:off x="536346" y="38931383"/>
            <a:ext cx="223129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Reference:</a:t>
            </a:r>
          </a:p>
          <a:p>
            <a:pPr defTabSz="914400">
              <a:defRPr/>
            </a:pP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Gal, </a:t>
            </a: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Rinon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"An image is worth one word: Personalizing text-to-image generation using textual inversion." </a:t>
            </a: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preprint arXiv:2208.01618 (2022).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Ding, </a:t>
            </a: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Ganggui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FreeCustom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Tuning-Free Customized Image Generation for Multi-Concept Composition." Proceedings of the IEEE/CVF Conference on Computer Vision and Pattern Recognition. 2024.</a:t>
            </a:r>
          </a:p>
          <a:p>
            <a:pPr defTabSz="914400">
              <a:defRPr/>
            </a:pP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Podell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Dustin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Kumari, Nupur, et al. "Multi-concept customization of text-to-image diffusion." Proceedings of the IEEE/CVF Conference on Computer Vision and Pattern Recognition. 2023.</a:t>
            </a:r>
          </a:p>
          <a:p>
            <a:pPr defTabSz="914400">
              <a:defRPr/>
            </a:pP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 al. "</a:t>
            </a: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Sdxl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Improving latent diffusion models for high-resolution image synthesis." </a:t>
            </a: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preprint arXiv:2307.01952 (2023).</a:t>
            </a:r>
          </a:p>
          <a:p>
            <a:pPr defTabSz="914400">
              <a:defRPr/>
            </a:pP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Patel, </a:t>
            </a: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Maitreya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"$\lambda $-ECLIPSE: Multi-Concept Personalized Text-to-Image Diffusion Models by Leveraging CLIP Latent Space." </a:t>
            </a: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preprint arXiv:2402.05195 (2024).</a:t>
            </a:r>
          </a:p>
          <a:p>
            <a:pPr defTabSz="914400">
              <a:defRPr/>
            </a:pP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Minderer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Matthias, Alexey </a:t>
            </a: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Gritsenko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Neil </a:t>
            </a:r>
            <a:r>
              <a:rPr lang="en-US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Houlsby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"Scaling open-vocabulary object detection." Advances in Neural Information Processing Systems 36 (2024).</a:t>
            </a:r>
          </a:p>
          <a:p>
            <a:pPr defTabSz="914400">
              <a:defRPr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TW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5" name="Alternate Process 354">
            <a:extLst>
              <a:ext uri="{FF2B5EF4-FFF2-40B4-BE49-F238E27FC236}">
                <a16:creationId xmlns:a16="http://schemas.microsoft.com/office/drawing/2014/main" id="{2043D6C6-DB12-FB47-8676-47E1303EE4A2}"/>
              </a:ext>
            </a:extLst>
          </p:cNvPr>
          <p:cNvSpPr/>
          <p:nvPr/>
        </p:nvSpPr>
        <p:spPr>
          <a:xfrm>
            <a:off x="21101698" y="39580164"/>
            <a:ext cx="5821770" cy="822273"/>
          </a:xfrm>
          <a:prstGeom prst="flowChartAlternateProcess">
            <a:avLst/>
          </a:prstGeom>
          <a:solidFill>
            <a:srgbClr val="B4C8E7"/>
          </a:solidFill>
          <a:ln>
            <a:solidFill>
              <a:srgbClr val="B4C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4D1F3F9-CEEE-4B84-BA49-FFA2163EA579}"/>
              </a:ext>
            </a:extLst>
          </p:cNvPr>
          <p:cNvGrpSpPr/>
          <p:nvPr/>
        </p:nvGrpSpPr>
        <p:grpSpPr>
          <a:xfrm>
            <a:off x="1371275" y="11775407"/>
            <a:ext cx="13502050" cy="4212419"/>
            <a:chOff x="1405217" y="11149282"/>
            <a:chExt cx="13502050" cy="4212419"/>
          </a:xfrm>
        </p:grpSpPr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4958E7B0-BE35-466E-9A13-D093C18A8728}"/>
                </a:ext>
              </a:extLst>
            </p:cNvPr>
            <p:cNvSpPr txBox="1"/>
            <p:nvPr/>
          </p:nvSpPr>
          <p:spPr>
            <a:xfrm>
              <a:off x="1664366" y="12877183"/>
              <a:ext cx="474435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/>
                <a:t>A </a:t>
              </a:r>
              <a:r>
                <a:rPr lang="en-US" altLang="zh-TW" sz="3600" b="1" dirty="0">
                  <a:solidFill>
                    <a:schemeClr val="accent5">
                      <a:lumMod val="50000"/>
                    </a:schemeClr>
                  </a:solidFill>
                </a:rPr>
                <a:t>dog</a:t>
              </a:r>
              <a:r>
                <a:rPr lang="en-US" altLang="zh-TW" sz="3600" dirty="0"/>
                <a:t>,</a:t>
              </a:r>
              <a:r>
                <a:rPr lang="en-US" altLang="zh-TW" sz="3600" b="1" dirty="0">
                  <a:solidFill>
                    <a:srgbClr val="FF0000"/>
                  </a:solidFill>
                </a:rPr>
                <a:t> </a:t>
              </a:r>
              <a:r>
                <a:rPr lang="en-US" altLang="zh-TW" sz="3600" dirty="0"/>
                <a:t>a </a:t>
              </a:r>
              <a:r>
                <a:rPr lang="en-US" altLang="zh-TW" sz="3600" b="1" dirty="0">
                  <a:solidFill>
                    <a:schemeClr val="accent5">
                      <a:lumMod val="50000"/>
                    </a:schemeClr>
                  </a:solidFill>
                </a:rPr>
                <a:t>cat</a:t>
              </a:r>
              <a:r>
                <a:rPr lang="en-US" altLang="zh-TW" sz="3600" b="1" dirty="0">
                  <a:solidFill>
                    <a:srgbClr val="FF0000"/>
                  </a:solidFill>
                </a:rPr>
                <a:t> </a:t>
              </a:r>
              <a:r>
                <a:rPr lang="en-US" altLang="zh-TW" sz="3600" dirty="0"/>
                <a:t>and a </a:t>
              </a:r>
              <a:r>
                <a:rPr lang="en-US" altLang="zh-TW" sz="3600" b="1" dirty="0">
                  <a:solidFill>
                    <a:schemeClr val="accent5">
                      <a:lumMod val="50000"/>
                    </a:schemeClr>
                  </a:solidFill>
                </a:rPr>
                <a:t>dog</a:t>
              </a:r>
              <a:r>
                <a:rPr lang="en-US" altLang="zh-TW" sz="3600" b="1" dirty="0"/>
                <a:t> </a:t>
              </a:r>
              <a:r>
                <a:rPr lang="en-US" altLang="zh-TW" sz="3600" dirty="0"/>
                <a:t>near a forest.</a:t>
              </a:r>
            </a:p>
            <a:p>
              <a:endParaRPr lang="zh-TW" altLang="en-US" sz="3600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CD215DF-D797-47C2-8AF6-6E6B793EA800}"/>
                </a:ext>
              </a:extLst>
            </p:cNvPr>
            <p:cNvSpPr/>
            <p:nvPr/>
          </p:nvSpPr>
          <p:spPr>
            <a:xfrm>
              <a:off x="1405217" y="11149282"/>
              <a:ext cx="13417252" cy="4212419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108" name="直線單箭頭接點 82">
              <a:extLst>
                <a:ext uri="{FF2B5EF4-FFF2-40B4-BE49-F238E27FC236}">
                  <a16:creationId xmlns:a16="http://schemas.microsoft.com/office/drawing/2014/main" id="{CC7D02E3-98DD-A944-AAB2-C9A468A11B49}"/>
                </a:ext>
              </a:extLst>
            </p:cNvPr>
            <p:cNvCxnSpPr>
              <a:cxnSpLocks/>
            </p:cNvCxnSpPr>
            <p:nvPr/>
          </p:nvCxnSpPr>
          <p:spPr>
            <a:xfrm>
              <a:off x="6326372" y="13427491"/>
              <a:ext cx="627371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688FBDA-CDB3-0C41-871A-C4624B23A07F}"/>
                </a:ext>
              </a:extLst>
            </p:cNvPr>
            <p:cNvGrpSpPr/>
            <p:nvPr/>
          </p:nvGrpSpPr>
          <p:grpSpPr>
            <a:xfrm>
              <a:off x="6973174" y="11892801"/>
              <a:ext cx="3484877" cy="3069380"/>
              <a:chOff x="12014045" y="7856917"/>
              <a:chExt cx="3667593" cy="3865833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A1889E4-B023-5743-B482-F1EDE6743D71}"/>
                  </a:ext>
                </a:extLst>
              </p:cNvPr>
              <p:cNvGrpSpPr/>
              <p:nvPr/>
            </p:nvGrpSpPr>
            <p:grpSpPr>
              <a:xfrm>
                <a:off x="12014045" y="7856917"/>
                <a:ext cx="3667593" cy="3865833"/>
                <a:chOff x="12394072" y="7538389"/>
                <a:chExt cx="2615092" cy="3865833"/>
              </a:xfrm>
            </p:grpSpPr>
            <p:sp>
              <p:nvSpPr>
                <p:cNvPr id="147" name="梯形 78">
                  <a:extLst>
                    <a:ext uri="{FF2B5EF4-FFF2-40B4-BE49-F238E27FC236}">
                      <a16:creationId xmlns:a16="http://schemas.microsoft.com/office/drawing/2014/main" id="{8EDEA9F2-58D7-3A4E-8D0C-B3B92001B5BD}"/>
                    </a:ext>
                  </a:extLst>
                </p:cNvPr>
                <p:cNvSpPr/>
                <p:nvPr/>
              </p:nvSpPr>
              <p:spPr>
                <a:xfrm rot="5400000">
                  <a:off x="11141776" y="8817904"/>
                  <a:ext cx="3838614" cy="1334021"/>
                </a:xfrm>
                <a:prstGeom prst="trapezoid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49" name="梯形 79">
                  <a:extLst>
                    <a:ext uri="{FF2B5EF4-FFF2-40B4-BE49-F238E27FC236}">
                      <a16:creationId xmlns:a16="http://schemas.microsoft.com/office/drawing/2014/main" id="{76620310-76FA-1B43-9611-F368D5B48E47}"/>
                    </a:ext>
                  </a:extLst>
                </p:cNvPr>
                <p:cNvSpPr/>
                <p:nvPr/>
              </p:nvSpPr>
              <p:spPr>
                <a:xfrm rot="16200000">
                  <a:off x="12422845" y="8790684"/>
                  <a:ext cx="3838614" cy="1334024"/>
                </a:xfrm>
                <a:prstGeom prst="trapezoid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141" name="文字方塊 80">
                <a:extLst>
                  <a:ext uri="{FF2B5EF4-FFF2-40B4-BE49-F238E27FC236}">
                    <a16:creationId xmlns:a16="http://schemas.microsoft.com/office/drawing/2014/main" id="{4A1295F8-5D02-B447-9A41-BF0729421137}"/>
                  </a:ext>
                </a:extLst>
              </p:cNvPr>
              <p:cNvSpPr txBox="1"/>
              <p:nvPr/>
            </p:nvSpPr>
            <p:spPr>
              <a:xfrm>
                <a:off x="12239904" y="8744054"/>
                <a:ext cx="3141604" cy="120032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600" dirty="0"/>
                  <a:t>Stable Diffusion</a:t>
                </a:r>
              </a:p>
              <a:p>
                <a:pPr algn="ctr"/>
                <a:r>
                  <a:rPr lang="en-US" altLang="zh-TW" sz="3600" dirty="0"/>
                  <a:t>XL</a:t>
                </a:r>
                <a:endParaRPr lang="zh-TW" altLang="en-US" sz="3600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3878DF-D689-2D4E-B05F-20C604603C34}"/>
                </a:ext>
              </a:extLst>
            </p:cNvPr>
            <p:cNvSpPr txBox="1"/>
            <p:nvPr/>
          </p:nvSpPr>
          <p:spPr>
            <a:xfrm>
              <a:off x="11391314" y="11164907"/>
              <a:ext cx="35159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600" b="1" dirty="0"/>
                <a:t>Initial </a:t>
              </a:r>
              <a:r>
                <a:rPr lang="en-US" sz="3600" b="1" dirty="0"/>
                <a:t> </a:t>
              </a:r>
              <a:r>
                <a:rPr lang="en-TW" sz="3600" b="1" dirty="0"/>
                <a:t>Image</a:t>
              </a:r>
            </a:p>
          </p:txBody>
        </p:sp>
        <p:cxnSp>
          <p:nvCxnSpPr>
            <p:cNvPr id="191" name="直線單箭頭接點 82">
              <a:extLst>
                <a:ext uri="{FF2B5EF4-FFF2-40B4-BE49-F238E27FC236}">
                  <a16:creationId xmlns:a16="http://schemas.microsoft.com/office/drawing/2014/main" id="{E3D7622A-CD06-D145-89F6-32153B233060}"/>
                </a:ext>
              </a:extLst>
            </p:cNvPr>
            <p:cNvCxnSpPr>
              <a:cxnSpLocks/>
            </p:cNvCxnSpPr>
            <p:nvPr/>
          </p:nvCxnSpPr>
          <p:spPr>
            <a:xfrm>
              <a:off x="10477482" y="13427491"/>
              <a:ext cx="627371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68" descr="A group of dogs and a cat in the woods&#10;&#10;Description automatically generated">
              <a:extLst>
                <a:ext uri="{FF2B5EF4-FFF2-40B4-BE49-F238E27FC236}">
                  <a16:creationId xmlns:a16="http://schemas.microsoft.com/office/drawing/2014/main" id="{DCF59C1E-A55E-4417-809B-63AD2E11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4283" y="11833228"/>
              <a:ext cx="3085297" cy="3128953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E046158-8839-453B-A279-EB9FC922E7FD}"/>
              </a:ext>
            </a:extLst>
          </p:cNvPr>
          <p:cNvGrpSpPr/>
          <p:nvPr/>
        </p:nvGrpSpPr>
        <p:grpSpPr>
          <a:xfrm>
            <a:off x="3000353" y="4531923"/>
            <a:ext cx="6738007" cy="5172366"/>
            <a:chOff x="4140200" y="4823334"/>
            <a:chExt cx="6738007" cy="517236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F31DB0-878C-4F4A-B09B-EAE8B36313FC}"/>
                </a:ext>
              </a:extLst>
            </p:cNvPr>
            <p:cNvSpPr/>
            <p:nvPr/>
          </p:nvSpPr>
          <p:spPr>
            <a:xfrm>
              <a:off x="4140200" y="4823334"/>
              <a:ext cx="6738007" cy="517236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1016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82579F5-040C-4978-A74C-823A9E52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364353" y="7325352"/>
              <a:ext cx="1554297" cy="155259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23B1C85-B69D-438C-B2AA-B4B93E163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882351" y="7351833"/>
              <a:ext cx="1559459" cy="1558786"/>
            </a:xfrm>
            <a:prstGeom prst="rect">
              <a:avLst/>
            </a:prstGeom>
          </p:spPr>
        </p:pic>
        <p:pic>
          <p:nvPicPr>
            <p:cNvPr id="144" name="圖片 143">
              <a:extLst>
                <a:ext uri="{FF2B5EF4-FFF2-40B4-BE49-F238E27FC236}">
                  <a16:creationId xmlns:a16="http://schemas.microsoft.com/office/drawing/2014/main" id="{6A474152-C9F7-4688-911E-9CBE8B026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78879" y="5102555"/>
              <a:ext cx="1554297" cy="1552591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D9DAB92-976A-4694-9300-8447EFD34CF6}"/>
                </a:ext>
              </a:extLst>
            </p:cNvPr>
            <p:cNvSpPr txBox="1"/>
            <p:nvPr/>
          </p:nvSpPr>
          <p:spPr>
            <a:xfrm>
              <a:off x="6740264" y="6640996"/>
              <a:ext cx="155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/>
                <a:t>&lt;dog&gt;</a:t>
              </a:r>
              <a:endParaRPr lang="zh-TW" altLang="en-US" sz="3600" b="1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52433CD0-AE5B-4B58-ABAF-03591AAEC97D}"/>
                </a:ext>
              </a:extLst>
            </p:cNvPr>
            <p:cNvSpPr txBox="1"/>
            <p:nvPr/>
          </p:nvSpPr>
          <p:spPr>
            <a:xfrm>
              <a:off x="5357388" y="8839989"/>
              <a:ext cx="16915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/>
                <a:t>&lt;dog6&gt;</a:t>
              </a:r>
              <a:endParaRPr lang="zh-TW" altLang="en-US" sz="3600" b="1" dirty="0"/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0C28D5E3-7130-42D0-959E-B10108B44B0E}"/>
                </a:ext>
              </a:extLst>
            </p:cNvPr>
            <p:cNvSpPr txBox="1"/>
            <p:nvPr/>
          </p:nvSpPr>
          <p:spPr>
            <a:xfrm>
              <a:off x="7470559" y="8865136"/>
              <a:ext cx="2550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/>
                <a:t>&lt;pet_cat1&gt;</a:t>
              </a:r>
              <a:endParaRPr lang="zh-TW" altLang="en-US" sz="3600" b="1" dirty="0"/>
            </a:p>
          </p:txBody>
        </p:sp>
      </p:grpSp>
      <p:pic>
        <p:nvPicPr>
          <p:cNvPr id="1026" name="Picture 2" descr="National Taiwan University - Wikipedia">
            <a:extLst>
              <a:ext uri="{FF2B5EF4-FFF2-40B4-BE49-F238E27FC236}">
                <a16:creationId xmlns:a16="http://schemas.microsoft.com/office/drawing/2014/main" id="{B9C63435-24A8-4287-8FE6-47AD128DF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99" y="369265"/>
            <a:ext cx="2595380" cy="259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1E4E025F-BCD9-45D6-9FB8-BC5E1DBC7AD3}"/>
              </a:ext>
            </a:extLst>
          </p:cNvPr>
          <p:cNvSpPr txBox="1"/>
          <p:nvPr/>
        </p:nvSpPr>
        <p:spPr>
          <a:xfrm>
            <a:off x="1390029" y="16224590"/>
            <a:ext cx="6042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/>
                </a:solidFill>
              </a:rPr>
              <a:t>3. Concept object(s) inpainting</a:t>
            </a:r>
            <a:endParaRPr lang="zh-TW" altLang="en-US" sz="3600" b="1" dirty="0">
              <a:solidFill>
                <a:schemeClr val="accent2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6E9D5B7-157E-4BE9-BAA2-217D7CA87F9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00161" y="1034626"/>
            <a:ext cx="2022097" cy="1438289"/>
          </a:xfrm>
          <a:prstGeom prst="rect">
            <a:avLst/>
          </a:prstGeom>
        </p:spPr>
      </p:pic>
      <p:pic>
        <p:nvPicPr>
          <p:cNvPr id="1030" name="Picture 6" descr="台大醫工所所學會">
            <a:extLst>
              <a:ext uri="{FF2B5EF4-FFF2-40B4-BE49-F238E27FC236}">
                <a16:creationId xmlns:a16="http://schemas.microsoft.com/office/drawing/2014/main" id="{183A72A3-B44B-4A82-AA9F-04A3C50F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663" y="100840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40">
            <a:extLst>
              <a:ext uri="{FF2B5EF4-FFF2-40B4-BE49-F238E27FC236}">
                <a16:creationId xmlns:a16="http://schemas.microsoft.com/office/drawing/2014/main" id="{0C4FC55F-E1B2-4175-AD1D-0FD04F6923B7}"/>
              </a:ext>
            </a:extLst>
          </p:cNvPr>
          <p:cNvSpPr txBox="1"/>
          <p:nvPr/>
        </p:nvSpPr>
        <p:spPr>
          <a:xfrm>
            <a:off x="22527812" y="11931835"/>
            <a:ext cx="351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Mask</a:t>
            </a:r>
            <a:endParaRPr lang="en-TW" sz="3600" b="1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CB8DE1E-446F-4B30-BECA-1A57E61EA4EA}"/>
              </a:ext>
            </a:extLst>
          </p:cNvPr>
          <p:cNvGrpSpPr/>
          <p:nvPr/>
        </p:nvGrpSpPr>
        <p:grpSpPr>
          <a:xfrm>
            <a:off x="1314125" y="16956974"/>
            <a:ext cx="25250998" cy="3892261"/>
            <a:chOff x="-36900776" y="17228256"/>
            <a:chExt cx="25250998" cy="3892261"/>
          </a:xfrm>
        </p:grpSpPr>
        <p:cxnSp>
          <p:nvCxnSpPr>
            <p:cNvPr id="257" name="直線單箭頭接點 82">
              <a:extLst>
                <a:ext uri="{FF2B5EF4-FFF2-40B4-BE49-F238E27FC236}">
                  <a16:creationId xmlns:a16="http://schemas.microsoft.com/office/drawing/2014/main" id="{8DF71C5A-7116-43C1-98F4-F0CEE8E07FA2}"/>
                </a:ext>
              </a:extLst>
            </p:cNvPr>
            <p:cNvCxnSpPr>
              <a:cxnSpLocks/>
            </p:cNvCxnSpPr>
            <p:nvPr/>
          </p:nvCxnSpPr>
          <p:spPr>
            <a:xfrm>
              <a:off x="-32371038" y="19202849"/>
              <a:ext cx="627371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14063C6-C970-4281-9B7F-8DE65DB445D6}"/>
                </a:ext>
              </a:extLst>
            </p:cNvPr>
            <p:cNvGrpSpPr/>
            <p:nvPr/>
          </p:nvGrpSpPr>
          <p:grpSpPr>
            <a:xfrm>
              <a:off x="-36900776" y="17228256"/>
              <a:ext cx="25250998" cy="3892261"/>
              <a:chOff x="1047490" y="16400222"/>
              <a:chExt cx="25250998" cy="3892261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6FE531D-7242-45BC-B31A-A4ACD53AB9C9}"/>
                  </a:ext>
                </a:extLst>
              </p:cNvPr>
              <p:cNvGrpSpPr/>
              <p:nvPr/>
            </p:nvGrpSpPr>
            <p:grpSpPr>
              <a:xfrm>
                <a:off x="13149624" y="17216261"/>
                <a:ext cx="2544861" cy="2361178"/>
                <a:chOff x="3295997" y="35316341"/>
                <a:chExt cx="1440000" cy="1440000"/>
              </a:xfrm>
            </p:grpSpPr>
            <p:pic>
              <p:nvPicPr>
                <p:cNvPr id="75" name="Picture 74" descr="Two dogs sitting in the woods&#10;&#10;Description automatically generated">
                  <a:extLst>
                    <a:ext uri="{FF2B5EF4-FFF2-40B4-BE49-F238E27FC236}">
                      <a16:creationId xmlns:a16="http://schemas.microsoft.com/office/drawing/2014/main" id="{16DC509C-A107-B946-B75C-EA4867E12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5997" y="35316341"/>
                  <a:ext cx="1440000" cy="1440000"/>
                </a:xfrm>
                <a:prstGeom prst="rect">
                  <a:avLst/>
                </a:prstGeom>
              </p:spPr>
            </p:pic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D1C91661-DF42-0245-BD4A-B1B5293F5312}"/>
                    </a:ext>
                  </a:extLst>
                </p:cNvPr>
                <p:cNvSpPr/>
                <p:nvPr/>
              </p:nvSpPr>
              <p:spPr>
                <a:xfrm>
                  <a:off x="4346435" y="36104338"/>
                  <a:ext cx="381446" cy="45839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3E6FB247-EDA6-465E-8693-E59F49435453}"/>
                  </a:ext>
                </a:extLst>
              </p:cNvPr>
              <p:cNvGrpSpPr/>
              <p:nvPr/>
            </p:nvGrpSpPr>
            <p:grpSpPr>
              <a:xfrm>
                <a:off x="16091648" y="17220533"/>
                <a:ext cx="2538588" cy="2338729"/>
                <a:chOff x="5458576" y="35316341"/>
                <a:chExt cx="1440000" cy="1440000"/>
              </a:xfrm>
            </p:grpSpPr>
            <p:pic>
              <p:nvPicPr>
                <p:cNvPr id="173" name="Picture 172" descr="A dog and cat in the woods&#10;&#10;Description automatically generated">
                  <a:extLst>
                    <a:ext uri="{FF2B5EF4-FFF2-40B4-BE49-F238E27FC236}">
                      <a16:creationId xmlns:a16="http://schemas.microsoft.com/office/drawing/2014/main" id="{AD6035C0-CC94-754B-8168-8C27A99121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8576" y="35316341"/>
                  <a:ext cx="1440000" cy="1440000"/>
                </a:xfrm>
                <a:prstGeom prst="rect">
                  <a:avLst/>
                </a:prstGeom>
              </p:spPr>
            </p:pic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F1BE40BA-D35A-B240-8E7A-A9BCB594ED56}"/>
                    </a:ext>
                  </a:extLst>
                </p:cNvPr>
                <p:cNvSpPr/>
                <p:nvPr/>
              </p:nvSpPr>
              <p:spPr>
                <a:xfrm>
                  <a:off x="6105811" y="35784779"/>
                  <a:ext cx="409010" cy="746745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</p:grpSp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34D32186-DA95-46E5-8521-92A85C3B4BFD}"/>
                  </a:ext>
                </a:extLst>
              </p:cNvPr>
              <p:cNvGrpSpPr/>
              <p:nvPr/>
            </p:nvGrpSpPr>
            <p:grpSpPr>
              <a:xfrm>
                <a:off x="19027400" y="17197133"/>
                <a:ext cx="2538587" cy="2362129"/>
                <a:chOff x="7621154" y="35316341"/>
                <a:chExt cx="1440000" cy="1440000"/>
              </a:xfrm>
            </p:grpSpPr>
            <p:pic>
              <p:nvPicPr>
                <p:cNvPr id="77" name="Picture 76" descr="A dog and cat in the woods&#10;&#10;Description automatically generated">
                  <a:extLst>
                    <a:ext uri="{FF2B5EF4-FFF2-40B4-BE49-F238E27FC236}">
                      <a16:creationId xmlns:a16="http://schemas.microsoft.com/office/drawing/2014/main" id="{964EEE8A-E6D7-4347-ACCB-69E7C651AF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1154" y="35316341"/>
                  <a:ext cx="1440000" cy="1440000"/>
                </a:xfrm>
                <a:prstGeom prst="rect">
                  <a:avLst/>
                </a:prstGeom>
              </p:spPr>
            </p:pic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F632CE7B-6C26-784A-8E48-1A7B1100D25E}"/>
                    </a:ext>
                  </a:extLst>
                </p:cNvPr>
                <p:cNvSpPr/>
                <p:nvPr/>
              </p:nvSpPr>
              <p:spPr>
                <a:xfrm>
                  <a:off x="7848212" y="35772810"/>
                  <a:ext cx="479118" cy="758713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</p:grpSp>
          <p:pic>
            <p:nvPicPr>
              <p:cNvPr id="211" name="Picture 68" descr="A group of dogs and a cat in the woods&#10;&#10;Description automatically generated">
                <a:extLst>
                  <a:ext uri="{FF2B5EF4-FFF2-40B4-BE49-F238E27FC236}">
                    <a16:creationId xmlns:a16="http://schemas.microsoft.com/office/drawing/2014/main" id="{4B83545F-A6E5-493A-B845-7674620C8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7002" y="17238710"/>
                <a:ext cx="2365459" cy="2338729"/>
              </a:xfrm>
              <a:prstGeom prst="rect">
                <a:avLst/>
              </a:prstGeom>
            </p:spPr>
          </p:pic>
          <p:grpSp>
            <p:nvGrpSpPr>
              <p:cNvPr id="248" name="Group 90">
                <a:extLst>
                  <a:ext uri="{FF2B5EF4-FFF2-40B4-BE49-F238E27FC236}">
                    <a16:creationId xmlns:a16="http://schemas.microsoft.com/office/drawing/2014/main" id="{6270544E-5ED3-4CAB-8F4D-B749B48F9077}"/>
                  </a:ext>
                </a:extLst>
              </p:cNvPr>
              <p:cNvGrpSpPr/>
              <p:nvPr/>
            </p:nvGrpSpPr>
            <p:grpSpPr>
              <a:xfrm>
                <a:off x="6504961" y="16851146"/>
                <a:ext cx="3484877" cy="3069380"/>
                <a:chOff x="12014045" y="7856917"/>
                <a:chExt cx="3667593" cy="3865833"/>
              </a:xfrm>
            </p:grpSpPr>
            <p:grpSp>
              <p:nvGrpSpPr>
                <p:cNvPr id="252" name="Group 91">
                  <a:extLst>
                    <a:ext uri="{FF2B5EF4-FFF2-40B4-BE49-F238E27FC236}">
                      <a16:creationId xmlns:a16="http://schemas.microsoft.com/office/drawing/2014/main" id="{50B3EE3B-3D86-4E04-ADB0-DC4A40C6D8AA}"/>
                    </a:ext>
                  </a:extLst>
                </p:cNvPr>
                <p:cNvGrpSpPr/>
                <p:nvPr/>
              </p:nvGrpSpPr>
              <p:grpSpPr>
                <a:xfrm>
                  <a:off x="12014045" y="7856917"/>
                  <a:ext cx="3667593" cy="3865833"/>
                  <a:chOff x="12394072" y="7538389"/>
                  <a:chExt cx="2615092" cy="3865833"/>
                </a:xfrm>
              </p:grpSpPr>
              <p:sp>
                <p:nvSpPr>
                  <p:cNvPr id="254" name="梯形 78">
                    <a:extLst>
                      <a:ext uri="{FF2B5EF4-FFF2-40B4-BE49-F238E27FC236}">
                        <a16:creationId xmlns:a16="http://schemas.microsoft.com/office/drawing/2014/main" id="{AB57672E-3107-4EF0-8011-8201FE8BAA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41776" y="8817904"/>
                    <a:ext cx="3838614" cy="1334021"/>
                  </a:xfrm>
                  <a:prstGeom prst="trapezoid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55" name="梯形 79">
                    <a:extLst>
                      <a:ext uri="{FF2B5EF4-FFF2-40B4-BE49-F238E27FC236}">
                        <a16:creationId xmlns:a16="http://schemas.microsoft.com/office/drawing/2014/main" id="{5D785807-34DA-4F68-B394-56D734DB94B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2422845" y="8790684"/>
                    <a:ext cx="3838614" cy="1334024"/>
                  </a:xfrm>
                  <a:prstGeom prst="trapezoid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253" name="文字方塊 80">
                  <a:extLst>
                    <a:ext uri="{FF2B5EF4-FFF2-40B4-BE49-F238E27FC236}">
                      <a16:creationId xmlns:a16="http://schemas.microsoft.com/office/drawing/2014/main" id="{E95C9856-1071-420A-9F25-470327A33576}"/>
                    </a:ext>
                  </a:extLst>
                </p:cNvPr>
                <p:cNvSpPr txBox="1"/>
                <p:nvPr/>
              </p:nvSpPr>
              <p:spPr>
                <a:xfrm>
                  <a:off x="12254380" y="8693101"/>
                  <a:ext cx="3141604" cy="120032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3600" dirty="0"/>
                    <a:t>Stable Diffusion</a:t>
                  </a:r>
                </a:p>
                <a:p>
                  <a:pPr algn="ctr"/>
                  <a:r>
                    <a:rPr lang="en-US" altLang="zh-TW" sz="3600" dirty="0"/>
                    <a:t>XL</a:t>
                  </a:r>
                  <a:endParaRPr lang="zh-TW" altLang="en-US" sz="3600" dirty="0"/>
                </a:p>
              </p:txBody>
            </p:sp>
          </p:grpSp>
          <p:pic>
            <p:nvPicPr>
              <p:cNvPr id="259" name="Picture 76" descr="A dog and cat in the woods&#10;&#10;Description automatically generated">
                <a:extLst>
                  <a:ext uri="{FF2B5EF4-FFF2-40B4-BE49-F238E27FC236}">
                    <a16:creationId xmlns:a16="http://schemas.microsoft.com/office/drawing/2014/main" id="{2F785538-A0F3-468D-A02D-69C69A0A9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0871" y="17203106"/>
                <a:ext cx="2365460" cy="2365460"/>
              </a:xfrm>
              <a:prstGeom prst="rect">
                <a:avLst/>
              </a:prstGeom>
            </p:spPr>
          </p:pic>
          <p:sp>
            <p:nvSpPr>
              <p:cNvPr id="261" name="TextBox 40">
                <a:extLst>
                  <a:ext uri="{FF2B5EF4-FFF2-40B4-BE49-F238E27FC236}">
                    <a16:creationId xmlns:a16="http://schemas.microsoft.com/office/drawing/2014/main" id="{70BF3A33-C5C5-42ED-9DEC-5FAB0FB2D515}"/>
                  </a:ext>
                </a:extLst>
              </p:cNvPr>
              <p:cNvSpPr txBox="1"/>
              <p:nvPr/>
            </p:nvSpPr>
            <p:spPr>
              <a:xfrm>
                <a:off x="13775527" y="19643070"/>
                <a:ext cx="35159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Step1</a:t>
                </a:r>
                <a:endParaRPr lang="en-TW" sz="3600" b="1" dirty="0"/>
              </a:p>
            </p:txBody>
          </p:sp>
          <p:sp>
            <p:nvSpPr>
              <p:cNvPr id="262" name="TextBox 40">
                <a:extLst>
                  <a:ext uri="{FF2B5EF4-FFF2-40B4-BE49-F238E27FC236}">
                    <a16:creationId xmlns:a16="http://schemas.microsoft.com/office/drawing/2014/main" id="{C43DFBBF-FC2B-4227-B868-8C8D102B03CA}"/>
                  </a:ext>
                </a:extLst>
              </p:cNvPr>
              <p:cNvSpPr txBox="1"/>
              <p:nvPr/>
            </p:nvSpPr>
            <p:spPr>
              <a:xfrm>
                <a:off x="10318243" y="19624121"/>
                <a:ext cx="35159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W" sz="3600" b="1" dirty="0"/>
                  <a:t>Initial </a:t>
                </a:r>
                <a:r>
                  <a:rPr lang="en-US" sz="3600" b="1" dirty="0"/>
                  <a:t> </a:t>
                </a:r>
                <a:r>
                  <a:rPr lang="en-TW" sz="3600" b="1" dirty="0"/>
                  <a:t>Image</a:t>
                </a:r>
              </a:p>
            </p:txBody>
          </p:sp>
          <p:sp>
            <p:nvSpPr>
              <p:cNvPr id="263" name="TextBox 40">
                <a:extLst>
                  <a:ext uri="{FF2B5EF4-FFF2-40B4-BE49-F238E27FC236}">
                    <a16:creationId xmlns:a16="http://schemas.microsoft.com/office/drawing/2014/main" id="{2D860163-E99E-414C-9D4C-D7BDB78310E2}"/>
                  </a:ext>
                </a:extLst>
              </p:cNvPr>
              <p:cNvSpPr txBox="1"/>
              <p:nvPr/>
            </p:nvSpPr>
            <p:spPr>
              <a:xfrm>
                <a:off x="16756370" y="19639541"/>
                <a:ext cx="35159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Step2</a:t>
                </a:r>
                <a:endParaRPr lang="en-TW" sz="3600" b="1" dirty="0"/>
              </a:p>
            </p:txBody>
          </p:sp>
          <p:sp>
            <p:nvSpPr>
              <p:cNvPr id="264" name="TextBox 40">
                <a:extLst>
                  <a:ext uri="{FF2B5EF4-FFF2-40B4-BE49-F238E27FC236}">
                    <a16:creationId xmlns:a16="http://schemas.microsoft.com/office/drawing/2014/main" id="{21ACED61-B52D-4EED-9222-1DAF68CDE2A9}"/>
                  </a:ext>
                </a:extLst>
              </p:cNvPr>
              <p:cNvSpPr txBox="1"/>
              <p:nvPr/>
            </p:nvSpPr>
            <p:spPr>
              <a:xfrm>
                <a:off x="19593463" y="19620884"/>
                <a:ext cx="35159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Step3</a:t>
                </a:r>
                <a:endParaRPr lang="en-TW" sz="3600" b="1" dirty="0"/>
              </a:p>
            </p:txBody>
          </p:sp>
          <p:sp>
            <p:nvSpPr>
              <p:cNvPr id="265" name="TextBox 40">
                <a:extLst>
                  <a:ext uri="{FF2B5EF4-FFF2-40B4-BE49-F238E27FC236}">
                    <a16:creationId xmlns:a16="http://schemas.microsoft.com/office/drawing/2014/main" id="{10C7BABB-DF66-4919-A1FC-63A423D29003}"/>
                  </a:ext>
                </a:extLst>
              </p:cNvPr>
              <p:cNvSpPr txBox="1"/>
              <p:nvPr/>
            </p:nvSpPr>
            <p:spPr>
              <a:xfrm>
                <a:off x="22782535" y="19637105"/>
                <a:ext cx="35159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Final Image</a:t>
                </a:r>
                <a:endParaRPr lang="en-TW" sz="3600" b="1" dirty="0"/>
              </a:p>
            </p:txBody>
          </p:sp>
          <p:sp>
            <p:nvSpPr>
              <p:cNvPr id="267" name="Rectangle 201">
                <a:extLst>
                  <a:ext uri="{FF2B5EF4-FFF2-40B4-BE49-F238E27FC236}">
                    <a16:creationId xmlns:a16="http://schemas.microsoft.com/office/drawing/2014/main" id="{4F016AFF-EA40-4C38-A3F8-9472A03D128A}"/>
                  </a:ext>
                </a:extLst>
              </p:cNvPr>
              <p:cNvSpPr/>
              <p:nvPr/>
            </p:nvSpPr>
            <p:spPr>
              <a:xfrm>
                <a:off x="13619820" y="16784633"/>
                <a:ext cx="1749461" cy="29259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&lt;pet_cat1&gt;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Rectangle 201">
                <a:extLst>
                  <a:ext uri="{FF2B5EF4-FFF2-40B4-BE49-F238E27FC236}">
                    <a16:creationId xmlns:a16="http://schemas.microsoft.com/office/drawing/2014/main" id="{BF1A5E9A-DC70-4C8B-A9A7-F34A86889BC9}"/>
                  </a:ext>
                </a:extLst>
              </p:cNvPr>
              <p:cNvSpPr/>
              <p:nvPr/>
            </p:nvSpPr>
            <p:spPr>
              <a:xfrm>
                <a:off x="16510484" y="16779457"/>
                <a:ext cx="1749461" cy="2925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&lt;dog&gt;</a:t>
                </a:r>
                <a:endParaRPr lang="en-TW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Rectangle 201">
                <a:extLst>
                  <a:ext uri="{FF2B5EF4-FFF2-40B4-BE49-F238E27FC236}">
                    <a16:creationId xmlns:a16="http://schemas.microsoft.com/office/drawing/2014/main" id="{916A058C-47FB-48F4-AF6E-441F29990484}"/>
                  </a:ext>
                </a:extLst>
              </p:cNvPr>
              <p:cNvSpPr/>
              <p:nvPr/>
            </p:nvSpPr>
            <p:spPr>
              <a:xfrm>
                <a:off x="19472335" y="16782928"/>
                <a:ext cx="1749461" cy="2925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&lt;dog6&gt;</a:t>
                </a:r>
                <a:endParaRPr lang="en-TW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箭號: 向右 36">
                <a:extLst>
                  <a:ext uri="{FF2B5EF4-FFF2-40B4-BE49-F238E27FC236}">
                    <a16:creationId xmlns:a16="http://schemas.microsoft.com/office/drawing/2014/main" id="{E81A6415-576A-47A6-8A3D-F9F747D46C6A}"/>
                  </a:ext>
                </a:extLst>
              </p:cNvPr>
              <p:cNvSpPr/>
              <p:nvPr/>
            </p:nvSpPr>
            <p:spPr>
              <a:xfrm>
                <a:off x="21726688" y="18114179"/>
                <a:ext cx="817534" cy="703457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1" name="矩形 270">
                <a:extLst>
                  <a:ext uri="{FF2B5EF4-FFF2-40B4-BE49-F238E27FC236}">
                    <a16:creationId xmlns:a16="http://schemas.microsoft.com/office/drawing/2014/main" id="{3E0128F9-8556-462F-B6F3-C7206C37D969}"/>
                  </a:ext>
                </a:extLst>
              </p:cNvPr>
              <p:cNvSpPr/>
              <p:nvPr/>
            </p:nvSpPr>
            <p:spPr>
              <a:xfrm>
                <a:off x="1047490" y="16400222"/>
                <a:ext cx="24485847" cy="3892261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272" name="TextBox 303">
            <a:extLst>
              <a:ext uri="{FF2B5EF4-FFF2-40B4-BE49-F238E27FC236}">
                <a16:creationId xmlns:a16="http://schemas.microsoft.com/office/drawing/2014/main" id="{B9032BF2-A88B-4B72-80F7-161F5F11A7D0}"/>
              </a:ext>
            </a:extLst>
          </p:cNvPr>
          <p:cNvSpPr txBox="1"/>
          <p:nvPr/>
        </p:nvSpPr>
        <p:spPr>
          <a:xfrm>
            <a:off x="1162859" y="36986524"/>
            <a:ext cx="742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TW" sz="2000" dirty="0">
                <a:latin typeface="Arial" panose="020B0604020202020204" pitchFamily="34" charset="0"/>
                <a:cs typeface="Arial" panose="020B0604020202020204" pitchFamily="34" charset="0"/>
              </a:rPr>
              <a:t>A &lt;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dog&gt;, a &lt;dog6&gt;, a &lt;cat2&gt;” and a &lt;cat&gt; near a forest.</a:t>
            </a:r>
            <a:endParaRPr lang="en-TW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2B3D38C-EE4A-4703-BAB6-99128C40C7D8}"/>
              </a:ext>
            </a:extLst>
          </p:cNvPr>
          <p:cNvSpPr txBox="1"/>
          <p:nvPr/>
        </p:nvSpPr>
        <p:spPr>
          <a:xfrm>
            <a:off x="18428862" y="22392857"/>
            <a:ext cx="6793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Only use textual inversion</a:t>
            </a:r>
            <a:endParaRPr lang="zh-TW" altLang="en-US" sz="28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FC31EF4-C210-4D00-8B85-C37EA4532F79}"/>
              </a:ext>
            </a:extLst>
          </p:cNvPr>
          <p:cNvSpPr txBox="1"/>
          <p:nvPr/>
        </p:nvSpPr>
        <p:spPr>
          <a:xfrm>
            <a:off x="18321409" y="25266172"/>
            <a:ext cx="929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Figure4. (left)</a:t>
            </a:r>
            <a:r>
              <a:rPr lang="en-US" altLang="zh-TW" sz="2400" dirty="0"/>
              <a:t> Generate two cats instead of a cat and a dog.</a:t>
            </a:r>
          </a:p>
          <a:p>
            <a:r>
              <a:rPr lang="en-US" altLang="zh-TW" sz="2400" b="1" dirty="0"/>
              <a:t>Figure5. (</a:t>
            </a:r>
            <a:r>
              <a:rPr lang="en-US" altLang="zh-TW" sz="2400" b="1" dirty="0" err="1"/>
              <a:t>middle,right</a:t>
            </a:r>
            <a:r>
              <a:rPr lang="en-US" altLang="zh-TW" sz="2400" b="1" dirty="0"/>
              <a:t>) </a:t>
            </a:r>
            <a:r>
              <a:rPr lang="en-US" altLang="zh-TW" sz="2400" dirty="0"/>
              <a:t>A</a:t>
            </a:r>
            <a:r>
              <a:rPr lang="en-TW" altLang="zh-TW" sz="2400" dirty="0">
                <a:cs typeface="Arial" panose="020B0604020202020204" pitchFamily="34" charset="0"/>
              </a:rPr>
              <a:t>ttention map for stable diffusion2 model</a:t>
            </a:r>
            <a:r>
              <a:rPr lang="en-US" altLang="zh-TW" sz="2400" dirty="0">
                <a:cs typeface="Arial" panose="020B0604020202020204" pitchFamily="34" charset="0"/>
              </a:rPr>
              <a:t>.</a:t>
            </a:r>
            <a:endParaRPr lang="zh-TW" altLang="en-US" sz="2400" b="1" dirty="0"/>
          </a:p>
        </p:txBody>
      </p:sp>
      <p:pic>
        <p:nvPicPr>
          <p:cNvPr id="273" name="Picture 229">
            <a:extLst>
              <a:ext uri="{FF2B5EF4-FFF2-40B4-BE49-F238E27FC236}">
                <a16:creationId xmlns:a16="http://schemas.microsoft.com/office/drawing/2014/main" id="{81B9212D-BACA-4B4E-BE1C-82942BEE9242}"/>
              </a:ext>
            </a:extLst>
          </p:cNvPr>
          <p:cNvPicPr>
            <a:picLocks/>
          </p:cNvPicPr>
          <p:nvPr/>
        </p:nvPicPr>
        <p:blipFill rotWithShape="1">
          <a:blip r:embed="rId33"/>
          <a:srcRect b="15106"/>
          <a:stretch/>
        </p:blipFill>
        <p:spPr>
          <a:xfrm>
            <a:off x="21432422" y="23043324"/>
            <a:ext cx="2006057" cy="2041669"/>
          </a:xfrm>
          <a:prstGeom prst="rect">
            <a:avLst/>
          </a:prstGeom>
        </p:spPr>
      </p:pic>
      <p:sp>
        <p:nvSpPr>
          <p:cNvPr id="274" name="文字方塊 273">
            <a:extLst>
              <a:ext uri="{FF2B5EF4-FFF2-40B4-BE49-F238E27FC236}">
                <a16:creationId xmlns:a16="http://schemas.microsoft.com/office/drawing/2014/main" id="{DAD63949-2085-4EB1-8894-13A55416C509}"/>
              </a:ext>
            </a:extLst>
          </p:cNvPr>
          <p:cNvSpPr txBox="1"/>
          <p:nvPr/>
        </p:nvSpPr>
        <p:spPr>
          <a:xfrm>
            <a:off x="18790534" y="29093209"/>
            <a:ext cx="7891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Figure6. (left)</a:t>
            </a:r>
            <a:r>
              <a:rPr lang="en-US" altLang="zh-TW" sz="2400" dirty="0"/>
              <a:t> Segmentation result for the dog.</a:t>
            </a:r>
          </a:p>
          <a:p>
            <a:r>
              <a:rPr lang="en-US" altLang="zh-TW" sz="2400" b="1" dirty="0"/>
              <a:t>Figure7. (Right) </a:t>
            </a:r>
            <a:r>
              <a:rPr lang="en-US" altLang="zh-TW" sz="2400" dirty="0"/>
              <a:t>Inpainting based on segmentation results.</a:t>
            </a:r>
            <a:endParaRPr lang="zh-TW" altLang="en-US" sz="2400" b="1" dirty="0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DA0C55C7-6AD2-405F-8F52-A133E3DFA3E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9427682" y="30887252"/>
            <a:ext cx="1911925" cy="1985989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A1F76D63-92F4-4DE6-A2E9-F7BF2130628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736286" y="30971037"/>
            <a:ext cx="1911925" cy="1921206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4CF2FE8B-7D52-416A-B40E-4B996EA02AD0}"/>
              </a:ext>
            </a:extLst>
          </p:cNvPr>
          <p:cNvSpPr/>
          <p:nvPr/>
        </p:nvSpPr>
        <p:spPr>
          <a:xfrm>
            <a:off x="18692189" y="33088700"/>
            <a:ext cx="79966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Figure8. </a:t>
            </a:r>
            <a:r>
              <a:rPr lang="en-US" altLang="zh-TW" sz="2400" dirty="0"/>
              <a:t>w/o and w/ Mask padding crop and Negative prompts</a:t>
            </a:r>
          </a:p>
          <a:p>
            <a:endParaRPr lang="zh-TW" altLang="en-US" sz="2400" b="1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741EE8A-66C8-4618-9499-15AA9C60B46C}"/>
              </a:ext>
            </a:extLst>
          </p:cNvPr>
          <p:cNvGrpSpPr/>
          <p:nvPr/>
        </p:nvGrpSpPr>
        <p:grpSpPr>
          <a:xfrm>
            <a:off x="17143783" y="10840781"/>
            <a:ext cx="8628021" cy="5172740"/>
            <a:chOff x="16982233" y="11089203"/>
            <a:chExt cx="8628021" cy="5172740"/>
          </a:xfrm>
        </p:grpSpPr>
        <p:grpSp>
          <p:nvGrpSpPr>
            <p:cNvPr id="212" name="群組 211">
              <a:extLst>
                <a:ext uri="{FF2B5EF4-FFF2-40B4-BE49-F238E27FC236}">
                  <a16:creationId xmlns:a16="http://schemas.microsoft.com/office/drawing/2014/main" id="{81D70B4C-A3C6-4D95-9CCC-2910E165CE0B}"/>
                </a:ext>
              </a:extLst>
            </p:cNvPr>
            <p:cNvGrpSpPr/>
            <p:nvPr/>
          </p:nvGrpSpPr>
          <p:grpSpPr>
            <a:xfrm>
              <a:off x="16982233" y="11089203"/>
              <a:ext cx="8628021" cy="5172740"/>
              <a:chOff x="10063360" y="14587192"/>
              <a:chExt cx="8628021" cy="5172740"/>
            </a:xfrm>
          </p:grpSpPr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EE0E5B76-E700-4A39-846E-CA724BE0ADAB}"/>
                  </a:ext>
                </a:extLst>
              </p:cNvPr>
              <p:cNvSpPr/>
              <p:nvPr/>
            </p:nvSpPr>
            <p:spPr>
              <a:xfrm>
                <a:off x="10670460" y="16474423"/>
                <a:ext cx="2060084" cy="25064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OWLv2</a:t>
                </a:r>
                <a:endParaRPr lang="zh-TW" alt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文字方塊 214">
                <a:extLst>
                  <a:ext uri="{FF2B5EF4-FFF2-40B4-BE49-F238E27FC236}">
                    <a16:creationId xmlns:a16="http://schemas.microsoft.com/office/drawing/2014/main" id="{305800A2-2D5A-4923-A5FE-F4EB41746FA7}"/>
                  </a:ext>
                </a:extLst>
              </p:cNvPr>
              <p:cNvSpPr txBox="1"/>
              <p:nvPr/>
            </p:nvSpPr>
            <p:spPr>
              <a:xfrm>
                <a:off x="10063360" y="14587192"/>
                <a:ext cx="7859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b="1" dirty="0">
                    <a:solidFill>
                      <a:schemeClr val="accent2"/>
                    </a:solidFill>
                  </a:rPr>
                  <a:t>2. Object detection for mask generation </a:t>
                </a:r>
                <a:endParaRPr lang="zh-TW" altLang="en-US" sz="36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436417E8-38B0-449A-BDA0-F102B1CB9C0E}"/>
                  </a:ext>
                </a:extLst>
              </p:cNvPr>
              <p:cNvSpPr/>
              <p:nvPr/>
            </p:nvSpPr>
            <p:spPr>
              <a:xfrm>
                <a:off x="10185893" y="15485395"/>
                <a:ext cx="8505488" cy="4274537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17" name="直線單箭頭接點 216">
                <a:extLst>
                  <a:ext uri="{FF2B5EF4-FFF2-40B4-BE49-F238E27FC236}">
                    <a16:creationId xmlns:a16="http://schemas.microsoft.com/office/drawing/2014/main" id="{9A1C4497-C8E3-4A21-A3FE-15DBB18B7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31299" y="17816091"/>
                <a:ext cx="1314523" cy="0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" name="群組 217">
                <a:extLst>
                  <a:ext uri="{FF2B5EF4-FFF2-40B4-BE49-F238E27FC236}">
                    <a16:creationId xmlns:a16="http://schemas.microsoft.com/office/drawing/2014/main" id="{BA8F84F8-160B-48AD-9292-89DBC6526A7D}"/>
                  </a:ext>
                </a:extLst>
              </p:cNvPr>
              <p:cNvGrpSpPr/>
              <p:nvPr/>
            </p:nvGrpSpPr>
            <p:grpSpPr>
              <a:xfrm>
                <a:off x="14646208" y="16320167"/>
                <a:ext cx="3369447" cy="3102262"/>
                <a:chOff x="17545573" y="16216963"/>
                <a:chExt cx="3388146" cy="3148675"/>
              </a:xfrm>
            </p:grpSpPr>
            <p:pic>
              <p:nvPicPr>
                <p:cNvPr id="220" name="Picture 68" descr="A group of dogs and a cat in the woods&#10;&#10;Description automatically generated">
                  <a:extLst>
                    <a:ext uri="{FF2B5EF4-FFF2-40B4-BE49-F238E27FC236}">
                      <a16:creationId xmlns:a16="http://schemas.microsoft.com/office/drawing/2014/main" id="{AFFF4EFF-E7D5-4E6B-BD2C-81475364B2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45573" y="16236685"/>
                  <a:ext cx="3085297" cy="3128953"/>
                </a:xfrm>
                <a:prstGeom prst="rect">
                  <a:avLst/>
                </a:prstGeom>
              </p:spPr>
            </p:pic>
            <p:sp>
              <p:nvSpPr>
                <p:cNvPr id="221" name="Rectangle 201">
                  <a:extLst>
                    <a:ext uri="{FF2B5EF4-FFF2-40B4-BE49-F238E27FC236}">
                      <a16:creationId xmlns:a16="http://schemas.microsoft.com/office/drawing/2014/main" id="{1AD7447C-072A-45F2-8A2D-A98E55803B3F}"/>
                    </a:ext>
                  </a:extLst>
                </p:cNvPr>
                <p:cNvSpPr/>
                <p:nvPr/>
              </p:nvSpPr>
              <p:spPr>
                <a:xfrm>
                  <a:off x="18122586" y="17315983"/>
                  <a:ext cx="897071" cy="1675542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64000"/>
                  </a:schemeClr>
                </a:solidFill>
                <a:ln>
                  <a:solidFill>
                    <a:srgbClr val="86AE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 dirty="0"/>
                </a:p>
              </p:txBody>
            </p:sp>
            <p:sp>
              <p:nvSpPr>
                <p:cNvPr id="222" name="Rectangle 198">
                  <a:extLst>
                    <a:ext uri="{FF2B5EF4-FFF2-40B4-BE49-F238E27FC236}">
                      <a16:creationId xmlns:a16="http://schemas.microsoft.com/office/drawing/2014/main" id="{7E771DCA-A08B-41DD-BD3B-5596A5C9CF6C}"/>
                    </a:ext>
                  </a:extLst>
                </p:cNvPr>
                <p:cNvSpPr/>
                <p:nvPr/>
              </p:nvSpPr>
              <p:spPr>
                <a:xfrm>
                  <a:off x="19060978" y="17334365"/>
                  <a:ext cx="724607" cy="1663287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4000"/>
                  </a:schemeClr>
                </a:solidFill>
                <a:ln>
                  <a:solidFill>
                    <a:srgbClr val="B2845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 dirty="0"/>
                </a:p>
              </p:txBody>
            </p:sp>
            <p:sp>
              <p:nvSpPr>
                <p:cNvPr id="223" name="Rectangle 198">
                  <a:extLst>
                    <a:ext uri="{FF2B5EF4-FFF2-40B4-BE49-F238E27FC236}">
                      <a16:creationId xmlns:a16="http://schemas.microsoft.com/office/drawing/2014/main" id="{2876E614-CB4B-4EA9-BF15-2678688957BF}"/>
                    </a:ext>
                  </a:extLst>
                </p:cNvPr>
                <p:cNvSpPr/>
                <p:nvPr/>
              </p:nvSpPr>
              <p:spPr>
                <a:xfrm>
                  <a:off x="19845923" y="17983061"/>
                  <a:ext cx="724607" cy="98618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64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 dirty="0"/>
                </a:p>
              </p:txBody>
            </p:sp>
            <p:grpSp>
              <p:nvGrpSpPr>
                <p:cNvPr id="224" name="群組 223">
                  <a:extLst>
                    <a:ext uri="{FF2B5EF4-FFF2-40B4-BE49-F238E27FC236}">
                      <a16:creationId xmlns:a16="http://schemas.microsoft.com/office/drawing/2014/main" id="{8F7F68A9-B470-4C8A-A9F5-45431BC3852C}"/>
                    </a:ext>
                  </a:extLst>
                </p:cNvPr>
                <p:cNvGrpSpPr/>
                <p:nvPr/>
              </p:nvGrpSpPr>
              <p:grpSpPr>
                <a:xfrm>
                  <a:off x="19503268" y="16216963"/>
                  <a:ext cx="1430451" cy="837857"/>
                  <a:chOff x="23514546" y="17596508"/>
                  <a:chExt cx="1631593" cy="895547"/>
                </a:xfrm>
              </p:grpSpPr>
              <p:sp>
                <p:nvSpPr>
                  <p:cNvPr id="225" name="Rectangle 194">
                    <a:extLst>
                      <a:ext uri="{FF2B5EF4-FFF2-40B4-BE49-F238E27FC236}">
                        <a16:creationId xmlns:a16="http://schemas.microsoft.com/office/drawing/2014/main" id="{4068BEF4-F758-4BE8-A1B0-E5C5D7A88E76}"/>
                      </a:ext>
                    </a:extLst>
                  </p:cNvPr>
                  <p:cNvSpPr/>
                  <p:nvPr/>
                </p:nvSpPr>
                <p:spPr>
                  <a:xfrm>
                    <a:off x="23514546" y="17639090"/>
                    <a:ext cx="1281655" cy="85296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 dirty="0"/>
                  </a:p>
                </p:txBody>
              </p:sp>
              <p:sp>
                <p:nvSpPr>
                  <p:cNvPr id="226" name="Rectangle 198">
                    <a:extLst>
                      <a:ext uri="{FF2B5EF4-FFF2-40B4-BE49-F238E27FC236}">
                        <a16:creationId xmlns:a16="http://schemas.microsoft.com/office/drawing/2014/main" id="{54AAD9E8-C7CC-4F47-9188-AD10259C9993}"/>
                      </a:ext>
                    </a:extLst>
                  </p:cNvPr>
                  <p:cNvSpPr/>
                  <p:nvPr/>
                </p:nvSpPr>
                <p:spPr>
                  <a:xfrm>
                    <a:off x="23592163" y="17966314"/>
                    <a:ext cx="444067" cy="164443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 dirty="0"/>
                  </a:p>
                </p:txBody>
              </p:sp>
              <p:sp>
                <p:nvSpPr>
                  <p:cNvPr id="227" name="TextBox 199">
                    <a:extLst>
                      <a:ext uri="{FF2B5EF4-FFF2-40B4-BE49-F238E27FC236}">
                        <a16:creationId xmlns:a16="http://schemas.microsoft.com/office/drawing/2014/main" id="{03C7A704-C8C4-426E-9C41-03DCB5AA2AFE}"/>
                      </a:ext>
                    </a:extLst>
                  </p:cNvPr>
                  <p:cNvSpPr txBox="1"/>
                  <p:nvPr/>
                </p:nvSpPr>
                <p:spPr>
                  <a:xfrm>
                    <a:off x="24084923" y="17596508"/>
                    <a:ext cx="6761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dog</a:t>
                    </a:r>
                    <a:endParaRPr lang="en-TW" dirty="0"/>
                  </a:p>
                </p:txBody>
              </p:sp>
              <p:sp>
                <p:nvSpPr>
                  <p:cNvPr id="228" name="TextBox 200">
                    <a:extLst>
                      <a:ext uri="{FF2B5EF4-FFF2-40B4-BE49-F238E27FC236}">
                        <a16:creationId xmlns:a16="http://schemas.microsoft.com/office/drawing/2014/main" id="{9934D72E-8057-4D82-A984-946325DC4D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084916" y="17837866"/>
                    <a:ext cx="10322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dog</a:t>
                    </a:r>
                    <a:endParaRPr lang="en-TW" dirty="0"/>
                  </a:p>
                </p:txBody>
              </p:sp>
              <p:sp>
                <p:nvSpPr>
                  <p:cNvPr id="229" name="Rectangle 201">
                    <a:extLst>
                      <a:ext uri="{FF2B5EF4-FFF2-40B4-BE49-F238E27FC236}">
                        <a16:creationId xmlns:a16="http://schemas.microsoft.com/office/drawing/2014/main" id="{C9D6A43D-D7A8-4E4E-B6E3-AAB47E8F5DD1}"/>
                      </a:ext>
                    </a:extLst>
                  </p:cNvPr>
                  <p:cNvSpPr/>
                  <p:nvPr/>
                </p:nvSpPr>
                <p:spPr>
                  <a:xfrm>
                    <a:off x="23595521" y="17731708"/>
                    <a:ext cx="444067" cy="164443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 dirty="0"/>
                  </a:p>
                </p:txBody>
              </p:sp>
              <p:sp>
                <p:nvSpPr>
                  <p:cNvPr id="234" name="Rectangle 198">
                    <a:extLst>
                      <a:ext uri="{FF2B5EF4-FFF2-40B4-BE49-F238E27FC236}">
                        <a16:creationId xmlns:a16="http://schemas.microsoft.com/office/drawing/2014/main" id="{8A403000-54AF-40FA-A4C0-1E491CE9821F}"/>
                      </a:ext>
                    </a:extLst>
                  </p:cNvPr>
                  <p:cNvSpPr/>
                  <p:nvPr/>
                </p:nvSpPr>
                <p:spPr>
                  <a:xfrm>
                    <a:off x="23583710" y="18223272"/>
                    <a:ext cx="444067" cy="16444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 dirty="0"/>
                  </a:p>
                </p:txBody>
              </p:sp>
              <p:sp>
                <p:nvSpPr>
                  <p:cNvPr id="235" name="TextBox 200">
                    <a:extLst>
                      <a:ext uri="{FF2B5EF4-FFF2-40B4-BE49-F238E27FC236}">
                        <a16:creationId xmlns:a16="http://schemas.microsoft.com/office/drawing/2014/main" id="{85EE9FE6-1DB5-455A-AD83-D3D791F1AD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13858" y="18096333"/>
                    <a:ext cx="10322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cat</a:t>
                    </a:r>
                    <a:endParaRPr lang="en-TW" dirty="0"/>
                  </a:p>
                </p:txBody>
              </p:sp>
            </p:grpSp>
          </p:grpSp>
        </p:grp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F0A8DE2F-DC38-4F15-9999-39AFB856A8A1}"/>
                </a:ext>
              </a:extLst>
            </p:cNvPr>
            <p:cNvSpPr txBox="1"/>
            <p:nvPr/>
          </p:nvSpPr>
          <p:spPr>
            <a:xfrm>
              <a:off x="17294572" y="12163159"/>
              <a:ext cx="3809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>
                  <a:solidFill>
                    <a:schemeClr val="accent5">
                      <a:lumMod val="75000"/>
                    </a:schemeClr>
                  </a:solidFill>
                </a:rPr>
                <a:t>Detection Model</a:t>
              </a:r>
              <a:endParaRPr lang="zh-TW" altLang="en-US" sz="36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E4B980D-0181-4A7A-9A04-A6BC945A4B7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3967472" y="23030534"/>
            <a:ext cx="2006057" cy="20326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1D03E78-EB90-4C93-ACC3-557D65D647BD}"/>
              </a:ext>
            </a:extLst>
          </p:cNvPr>
          <p:cNvSpPr txBox="1"/>
          <p:nvPr/>
        </p:nvSpPr>
        <p:spPr>
          <a:xfrm>
            <a:off x="22113046" y="23046197"/>
            <a:ext cx="1115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Dog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E99CCA88-4FEA-49CF-BD04-9FBB6BC1872B}"/>
              </a:ext>
            </a:extLst>
          </p:cNvPr>
          <p:cNvSpPr txBox="1"/>
          <p:nvPr/>
        </p:nvSpPr>
        <p:spPr>
          <a:xfrm>
            <a:off x="24642984" y="23079421"/>
            <a:ext cx="1115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Cat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2BDC232-490F-40A9-BD19-78B74F6D4A78}"/>
              </a:ext>
            </a:extLst>
          </p:cNvPr>
          <p:cNvGrpSpPr/>
          <p:nvPr/>
        </p:nvGrpSpPr>
        <p:grpSpPr>
          <a:xfrm>
            <a:off x="17951313" y="4787809"/>
            <a:ext cx="4180953" cy="3795475"/>
            <a:chOff x="17951313" y="4787809"/>
            <a:chExt cx="4180953" cy="3795475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8B066A8-CC98-4D06-930A-6B10FE25C2AB}"/>
                </a:ext>
              </a:extLst>
            </p:cNvPr>
            <p:cNvGrpSpPr/>
            <p:nvPr/>
          </p:nvGrpSpPr>
          <p:grpSpPr>
            <a:xfrm>
              <a:off x="18853155" y="6851516"/>
              <a:ext cx="2315323" cy="646331"/>
              <a:chOff x="18578809" y="6651694"/>
              <a:chExt cx="2315323" cy="646331"/>
            </a:xfrm>
          </p:grpSpPr>
          <p:sp>
            <p:nvSpPr>
              <p:cNvPr id="172" name="Rectangle 201">
                <a:extLst>
                  <a:ext uri="{FF2B5EF4-FFF2-40B4-BE49-F238E27FC236}">
                    <a16:creationId xmlns:a16="http://schemas.microsoft.com/office/drawing/2014/main" id="{6741B495-2A2C-4CAE-8A90-A515A5769C34}"/>
                  </a:ext>
                </a:extLst>
              </p:cNvPr>
              <p:cNvSpPr/>
              <p:nvPr/>
            </p:nvSpPr>
            <p:spPr>
              <a:xfrm>
                <a:off x="18578809" y="6739393"/>
                <a:ext cx="2315323" cy="49341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F5E602E-A39F-47F3-B391-B80311FE8FFE}"/>
                  </a:ext>
                </a:extLst>
              </p:cNvPr>
              <p:cNvSpPr txBox="1"/>
              <p:nvPr/>
            </p:nvSpPr>
            <p:spPr>
              <a:xfrm>
                <a:off x="19015366" y="6651694"/>
                <a:ext cx="15542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b="1" dirty="0"/>
                  <a:t>&lt;dog&gt;</a:t>
                </a:r>
                <a:endParaRPr lang="zh-TW" altLang="en-US" sz="3600" b="1" dirty="0"/>
              </a:p>
            </p:txBody>
          </p:sp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3D47C621-B263-4CC7-9EDF-B6B028386FF2}"/>
                </a:ext>
              </a:extLst>
            </p:cNvPr>
            <p:cNvGrpSpPr/>
            <p:nvPr/>
          </p:nvGrpSpPr>
          <p:grpSpPr>
            <a:xfrm>
              <a:off x="18853155" y="5731440"/>
              <a:ext cx="2315323" cy="646331"/>
              <a:chOff x="18578809" y="5629963"/>
              <a:chExt cx="2315323" cy="646331"/>
            </a:xfrm>
          </p:grpSpPr>
          <p:sp>
            <p:nvSpPr>
              <p:cNvPr id="169" name="Rectangle 201">
                <a:extLst>
                  <a:ext uri="{FF2B5EF4-FFF2-40B4-BE49-F238E27FC236}">
                    <a16:creationId xmlns:a16="http://schemas.microsoft.com/office/drawing/2014/main" id="{0CF0D614-3C2D-4DDE-B78D-69737C37FD1A}"/>
                  </a:ext>
                </a:extLst>
              </p:cNvPr>
              <p:cNvSpPr/>
              <p:nvPr/>
            </p:nvSpPr>
            <p:spPr>
              <a:xfrm>
                <a:off x="18578809" y="5694791"/>
                <a:ext cx="2315323" cy="4934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FAC043C1-7C61-4345-9EA5-E379B269244D}"/>
                  </a:ext>
                </a:extLst>
              </p:cNvPr>
              <p:cNvSpPr txBox="1"/>
              <p:nvPr/>
            </p:nvSpPr>
            <p:spPr>
              <a:xfrm>
                <a:off x="18946751" y="5629963"/>
                <a:ext cx="16915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b="1" dirty="0"/>
                  <a:t>&lt;dog6&gt;</a:t>
                </a:r>
                <a:endParaRPr lang="zh-TW" altLang="en-US" sz="3600" b="1" dirty="0"/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EF043D9-D61C-4989-88CF-F6D07021FDEF}"/>
                </a:ext>
              </a:extLst>
            </p:cNvPr>
            <p:cNvGrpSpPr/>
            <p:nvPr/>
          </p:nvGrpSpPr>
          <p:grpSpPr>
            <a:xfrm>
              <a:off x="18853155" y="7936953"/>
              <a:ext cx="2323744" cy="646331"/>
              <a:chOff x="19302751" y="8310502"/>
              <a:chExt cx="2323744" cy="646331"/>
            </a:xfrm>
          </p:grpSpPr>
          <p:sp>
            <p:nvSpPr>
              <p:cNvPr id="174" name="Rectangle 201">
                <a:extLst>
                  <a:ext uri="{FF2B5EF4-FFF2-40B4-BE49-F238E27FC236}">
                    <a16:creationId xmlns:a16="http://schemas.microsoft.com/office/drawing/2014/main" id="{B2D3B79C-F12B-40D3-BAF8-EAAF7D1B7B5F}"/>
                  </a:ext>
                </a:extLst>
              </p:cNvPr>
              <p:cNvSpPr/>
              <p:nvPr/>
            </p:nvSpPr>
            <p:spPr>
              <a:xfrm>
                <a:off x="19302751" y="8402529"/>
                <a:ext cx="2315323" cy="493415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文字方塊 177">
                <a:extLst>
                  <a:ext uri="{FF2B5EF4-FFF2-40B4-BE49-F238E27FC236}">
                    <a16:creationId xmlns:a16="http://schemas.microsoft.com/office/drawing/2014/main" id="{ED685BB8-3CB7-45A2-9A0A-C2EE736890CC}"/>
                  </a:ext>
                </a:extLst>
              </p:cNvPr>
              <p:cNvSpPr txBox="1"/>
              <p:nvPr/>
            </p:nvSpPr>
            <p:spPr>
              <a:xfrm>
                <a:off x="19311172" y="8310502"/>
                <a:ext cx="23153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b="1" dirty="0"/>
                  <a:t>&lt;pet_cat1&gt;</a:t>
                </a:r>
                <a:endParaRPr lang="zh-TW" altLang="en-US" sz="3600" b="1" dirty="0"/>
              </a:p>
            </p:txBody>
          </p:sp>
        </p:grpSp>
        <p:sp>
          <p:nvSpPr>
            <p:cNvPr id="165" name="TextBox 28">
              <a:extLst>
                <a:ext uri="{FF2B5EF4-FFF2-40B4-BE49-F238E27FC236}">
                  <a16:creationId xmlns:a16="http://schemas.microsoft.com/office/drawing/2014/main" id="{36BCB618-C137-4EEE-8533-CA217CA6D6BB}"/>
                </a:ext>
              </a:extLst>
            </p:cNvPr>
            <p:cNvSpPr txBox="1"/>
            <p:nvPr/>
          </p:nvSpPr>
          <p:spPr>
            <a:xfrm>
              <a:off x="17951313" y="4787809"/>
              <a:ext cx="4180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Learned Embeddings</a:t>
              </a:r>
              <a:endParaRPr lang="en-TW" sz="3600" b="1" dirty="0"/>
            </a:p>
          </p:txBody>
        </p:sp>
      </p:grpSp>
      <p:sp>
        <p:nvSpPr>
          <p:cNvPr id="180" name="Rectangle 201">
            <a:extLst>
              <a:ext uri="{FF2B5EF4-FFF2-40B4-BE49-F238E27FC236}">
                <a16:creationId xmlns:a16="http://schemas.microsoft.com/office/drawing/2014/main" id="{1C97D8C5-4A27-420D-81D7-53A899FA13DC}"/>
              </a:ext>
            </a:extLst>
          </p:cNvPr>
          <p:cNvSpPr/>
          <p:nvPr/>
        </p:nvSpPr>
        <p:spPr>
          <a:xfrm>
            <a:off x="2663972" y="18732228"/>
            <a:ext cx="2315323" cy="49341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chemeClr val="tx1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6A436443-A979-46F5-99A6-26F08CCE6585}"/>
              </a:ext>
            </a:extLst>
          </p:cNvPr>
          <p:cNvSpPr txBox="1"/>
          <p:nvPr/>
        </p:nvSpPr>
        <p:spPr>
          <a:xfrm>
            <a:off x="3100529" y="18644529"/>
            <a:ext cx="155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&lt;dog&gt;</a:t>
            </a:r>
            <a:endParaRPr lang="zh-TW" altLang="en-US" sz="3600" b="1" dirty="0"/>
          </a:p>
        </p:txBody>
      </p:sp>
      <p:sp>
        <p:nvSpPr>
          <p:cNvPr id="183" name="Rectangle 201">
            <a:extLst>
              <a:ext uri="{FF2B5EF4-FFF2-40B4-BE49-F238E27FC236}">
                <a16:creationId xmlns:a16="http://schemas.microsoft.com/office/drawing/2014/main" id="{6A9EE9A0-7B24-41DF-B19B-FE7329B2963C}"/>
              </a:ext>
            </a:extLst>
          </p:cNvPr>
          <p:cNvSpPr/>
          <p:nvPr/>
        </p:nvSpPr>
        <p:spPr>
          <a:xfrm>
            <a:off x="2663972" y="17589281"/>
            <a:ext cx="2315323" cy="4934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chemeClr val="tx1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DBE888A3-09AA-42E0-97FC-3436EB29F155}"/>
              </a:ext>
            </a:extLst>
          </p:cNvPr>
          <p:cNvSpPr txBox="1"/>
          <p:nvPr/>
        </p:nvSpPr>
        <p:spPr>
          <a:xfrm>
            <a:off x="3031914" y="17524453"/>
            <a:ext cx="1691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&lt;dog6&gt;</a:t>
            </a:r>
            <a:endParaRPr lang="zh-TW" altLang="en-US" sz="3600" b="1" dirty="0"/>
          </a:p>
        </p:txBody>
      </p:sp>
      <p:sp>
        <p:nvSpPr>
          <p:cNvPr id="186" name="Rectangle 201">
            <a:extLst>
              <a:ext uri="{FF2B5EF4-FFF2-40B4-BE49-F238E27FC236}">
                <a16:creationId xmlns:a16="http://schemas.microsoft.com/office/drawing/2014/main" id="{8DC9AF0D-1397-4717-8889-7CCD2E67EE6F}"/>
              </a:ext>
            </a:extLst>
          </p:cNvPr>
          <p:cNvSpPr/>
          <p:nvPr/>
        </p:nvSpPr>
        <p:spPr>
          <a:xfrm>
            <a:off x="2663972" y="19859273"/>
            <a:ext cx="2315323" cy="49341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chemeClr val="tx1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2F6F1443-DD27-4050-8812-B29E6330DFF4}"/>
              </a:ext>
            </a:extLst>
          </p:cNvPr>
          <p:cNvSpPr txBox="1"/>
          <p:nvPr/>
        </p:nvSpPr>
        <p:spPr>
          <a:xfrm>
            <a:off x="2713312" y="19768420"/>
            <a:ext cx="2315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&lt;pet_cat1&gt;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2235</TotalTime>
  <Words>763</Words>
  <Application>Microsoft Office PowerPoint</Application>
  <PresentationFormat>自訂</PresentationFormat>
  <Paragraphs>120</Paragraphs>
  <Slides>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4" baseType="lpstr">
      <vt:lpstr>Arial</vt:lpstr>
      <vt:lpstr>Calibri</vt:lpstr>
      <vt:lpstr>Custom Design</vt:lpstr>
      <vt:lpstr>PowerPoint 簡報</vt:lpstr>
    </vt:vector>
  </TitlesOfParts>
  <Company>Genigraphics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44x30</dc:title>
  <dc:creator>Jay Larson</dc:creator>
  <dc:description>Quality poster printing
www.genigraphics.com
1-800-790-4001</dc:description>
  <cp:lastModifiedBy>君桓 周</cp:lastModifiedBy>
  <cp:revision>43</cp:revision>
  <cp:lastPrinted>2024-12-24T13:28:39Z</cp:lastPrinted>
  <dcterms:created xsi:type="dcterms:W3CDTF">2013-02-10T21:14:48Z</dcterms:created>
  <dcterms:modified xsi:type="dcterms:W3CDTF">2024-12-26T05:05:26Z</dcterms:modified>
</cp:coreProperties>
</file>